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Lora Bold Italics" panose="020B0604020202020204" charset="0"/>
      <p:regular r:id="rId16"/>
    </p:embeddedFont>
    <p:embeddedFont>
      <p:font typeface="Lora" panose="020B0604020202020204" charset="0"/>
      <p:regular r:id="rId17"/>
    </p:embeddedFont>
    <p:embeddedFont>
      <p:font typeface="Lora Bold" panose="020B0604020202020204" charset="0"/>
      <p:regular r:id="rId18"/>
    </p:embeddedFont>
    <p:embeddedFont>
      <p:font typeface="Lora Italics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6" d="100"/>
          <a:sy n="46" d="100"/>
        </p:scale>
        <p:origin x="-536" y="-5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emini.google.com/share/e6a4ad74fd0e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uzhan10synyp.my.canva.site/byt77f7axq8b9npa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29538" y="-433998"/>
            <a:ext cx="11613055" cy="3430278"/>
            <a:chOff x="0" y="0"/>
            <a:chExt cx="1265161" cy="373705"/>
          </a:xfrm>
        </p:grpSpPr>
        <p:sp>
          <p:nvSpPr>
            <p:cNvPr id="3" name="Freeform 3"/>
            <p:cNvSpPr/>
            <p:nvPr/>
          </p:nvSpPr>
          <p:spPr>
            <a:xfrm>
              <a:off x="23517" y="0"/>
              <a:ext cx="1218127" cy="373705"/>
            </a:xfrm>
            <a:custGeom>
              <a:avLst/>
              <a:gdLst/>
              <a:ahLst/>
              <a:cxnLst/>
              <a:rect l="l" t="t" r="r" b="b"/>
              <a:pathLst>
                <a:path w="1218127" h="373705">
                  <a:moveTo>
                    <a:pt x="980445" y="0"/>
                  </a:moveTo>
                  <a:lnTo>
                    <a:pt x="34482" y="0"/>
                  </a:lnTo>
                  <a:cubicBezTo>
                    <a:pt x="22320" y="0"/>
                    <a:pt x="11058" y="6407"/>
                    <a:pt x="4843" y="16861"/>
                  </a:cubicBezTo>
                  <a:cubicBezTo>
                    <a:pt x="-1372" y="27314"/>
                    <a:pt x="-1621" y="40269"/>
                    <a:pt x="4189" y="50954"/>
                  </a:cubicBezTo>
                  <a:lnTo>
                    <a:pt x="151977" y="322751"/>
                  </a:lnTo>
                  <a:cubicBezTo>
                    <a:pt x="169053" y="354155"/>
                    <a:pt x="201936" y="373705"/>
                    <a:pt x="237682" y="373705"/>
                  </a:cubicBezTo>
                  <a:lnTo>
                    <a:pt x="1183645" y="373705"/>
                  </a:lnTo>
                  <a:cubicBezTo>
                    <a:pt x="1195807" y="373705"/>
                    <a:pt x="1207069" y="367298"/>
                    <a:pt x="1213284" y="356844"/>
                  </a:cubicBezTo>
                  <a:cubicBezTo>
                    <a:pt x="1219499" y="346390"/>
                    <a:pt x="1219748" y="333435"/>
                    <a:pt x="1213938" y="322751"/>
                  </a:cubicBezTo>
                  <a:lnTo>
                    <a:pt x="1066150" y="50954"/>
                  </a:lnTo>
                  <a:cubicBezTo>
                    <a:pt x="1049074" y="19550"/>
                    <a:pt x="1016191" y="0"/>
                    <a:pt x="98044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061961" cy="402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818804" y="5732818"/>
            <a:ext cx="7517262" cy="7517262"/>
          </a:xfrm>
          <a:custGeom>
            <a:avLst/>
            <a:gdLst/>
            <a:ahLst/>
            <a:cxnLst/>
            <a:rect l="l" t="t" r="r" b="b"/>
            <a:pathLst>
              <a:path w="7517262" h="7517262">
                <a:moveTo>
                  <a:pt x="0" y="0"/>
                </a:moveTo>
                <a:lnTo>
                  <a:pt x="7517262" y="0"/>
                </a:lnTo>
                <a:lnTo>
                  <a:pt x="7517262" y="7517262"/>
                </a:lnTo>
                <a:lnTo>
                  <a:pt x="0" y="7517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794250" y="8369283"/>
            <a:ext cx="6879828" cy="5912352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8803" y="0"/>
              <a:ext cx="795195" cy="698500"/>
            </a:xfrm>
            <a:custGeom>
              <a:avLst/>
              <a:gdLst/>
              <a:ahLst/>
              <a:cxnLst/>
              <a:rect l="l" t="t" r="r" b="b"/>
              <a:pathLst>
                <a:path w="795195" h="698500">
                  <a:moveTo>
                    <a:pt x="787586" y="377457"/>
                  </a:moveTo>
                  <a:lnTo>
                    <a:pt x="617208" y="670293"/>
                  </a:lnTo>
                  <a:cubicBezTo>
                    <a:pt x="607048" y="687757"/>
                    <a:pt x="588367" y="698500"/>
                    <a:pt x="568163" y="698500"/>
                  </a:cubicBezTo>
                  <a:lnTo>
                    <a:pt x="227031" y="698500"/>
                  </a:lnTo>
                  <a:cubicBezTo>
                    <a:pt x="206827" y="698500"/>
                    <a:pt x="188146" y="687757"/>
                    <a:pt x="177986" y="670293"/>
                  </a:cubicBezTo>
                  <a:lnTo>
                    <a:pt x="7608" y="377457"/>
                  </a:lnTo>
                  <a:cubicBezTo>
                    <a:pt x="-2536" y="360021"/>
                    <a:pt x="-2536" y="338479"/>
                    <a:pt x="7608" y="321043"/>
                  </a:cubicBezTo>
                  <a:lnTo>
                    <a:pt x="177986" y="28207"/>
                  </a:lnTo>
                  <a:cubicBezTo>
                    <a:pt x="188146" y="10743"/>
                    <a:pt x="206827" y="0"/>
                    <a:pt x="227031" y="0"/>
                  </a:cubicBezTo>
                  <a:lnTo>
                    <a:pt x="568163" y="0"/>
                  </a:lnTo>
                  <a:cubicBezTo>
                    <a:pt x="588367" y="0"/>
                    <a:pt x="607048" y="10743"/>
                    <a:pt x="617208" y="28207"/>
                  </a:cubicBezTo>
                  <a:lnTo>
                    <a:pt x="787586" y="321043"/>
                  </a:lnTo>
                  <a:cubicBezTo>
                    <a:pt x="797730" y="338479"/>
                    <a:pt x="797730" y="360021"/>
                    <a:pt x="787586" y="37745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058834" y="1542793"/>
            <a:ext cx="7842567" cy="7126933"/>
          </a:xfrm>
          <a:custGeom>
            <a:avLst/>
            <a:gdLst/>
            <a:ahLst/>
            <a:cxnLst/>
            <a:rect l="l" t="t" r="r" b="b"/>
            <a:pathLst>
              <a:path w="7842567" h="7126933">
                <a:moveTo>
                  <a:pt x="0" y="0"/>
                </a:moveTo>
                <a:lnTo>
                  <a:pt x="7842567" y="0"/>
                </a:lnTo>
                <a:lnTo>
                  <a:pt x="7842567" y="7126933"/>
                </a:lnTo>
                <a:lnTo>
                  <a:pt x="0" y="71269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765011" y="2150084"/>
            <a:ext cx="6879828" cy="5912352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8803" y="0"/>
              <a:ext cx="795195" cy="698500"/>
            </a:xfrm>
            <a:custGeom>
              <a:avLst/>
              <a:gdLst/>
              <a:ahLst/>
              <a:cxnLst/>
              <a:rect l="l" t="t" r="r" b="b"/>
              <a:pathLst>
                <a:path w="795195" h="698500">
                  <a:moveTo>
                    <a:pt x="787586" y="377457"/>
                  </a:moveTo>
                  <a:lnTo>
                    <a:pt x="617208" y="670293"/>
                  </a:lnTo>
                  <a:cubicBezTo>
                    <a:pt x="607048" y="687757"/>
                    <a:pt x="588367" y="698500"/>
                    <a:pt x="568163" y="698500"/>
                  </a:cubicBezTo>
                  <a:lnTo>
                    <a:pt x="227031" y="698500"/>
                  </a:lnTo>
                  <a:cubicBezTo>
                    <a:pt x="206827" y="698500"/>
                    <a:pt x="188146" y="687757"/>
                    <a:pt x="177986" y="670293"/>
                  </a:cubicBezTo>
                  <a:lnTo>
                    <a:pt x="7608" y="377457"/>
                  </a:lnTo>
                  <a:cubicBezTo>
                    <a:pt x="-2536" y="360021"/>
                    <a:pt x="-2536" y="338479"/>
                    <a:pt x="7608" y="321043"/>
                  </a:cubicBezTo>
                  <a:lnTo>
                    <a:pt x="177986" y="28207"/>
                  </a:lnTo>
                  <a:cubicBezTo>
                    <a:pt x="188146" y="10743"/>
                    <a:pt x="206827" y="0"/>
                    <a:pt x="227031" y="0"/>
                  </a:cubicBezTo>
                  <a:lnTo>
                    <a:pt x="568163" y="0"/>
                  </a:lnTo>
                  <a:cubicBezTo>
                    <a:pt x="588367" y="0"/>
                    <a:pt x="607048" y="10743"/>
                    <a:pt x="617208" y="28207"/>
                  </a:cubicBezTo>
                  <a:lnTo>
                    <a:pt x="787586" y="321043"/>
                  </a:lnTo>
                  <a:cubicBezTo>
                    <a:pt x="797730" y="338479"/>
                    <a:pt x="797730" y="360021"/>
                    <a:pt x="787586" y="37745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101767" y="2939266"/>
            <a:ext cx="8264793" cy="4333987"/>
            <a:chOff x="0" y="0"/>
            <a:chExt cx="1100372" cy="577026"/>
          </a:xfrm>
        </p:grpSpPr>
        <p:sp>
          <p:nvSpPr>
            <p:cNvPr id="14" name="Freeform 14"/>
            <p:cNvSpPr/>
            <p:nvPr/>
          </p:nvSpPr>
          <p:spPr>
            <a:xfrm>
              <a:off x="8606" y="0"/>
              <a:ext cx="1083160" cy="577026"/>
            </a:xfrm>
            <a:custGeom>
              <a:avLst/>
              <a:gdLst/>
              <a:ahLst/>
              <a:cxnLst/>
              <a:rect l="l" t="t" r="r" b="b"/>
              <a:pathLst>
                <a:path w="1083160" h="577026">
                  <a:moveTo>
                    <a:pt x="1076124" y="310723"/>
                  </a:moveTo>
                  <a:lnTo>
                    <a:pt x="904208" y="554816"/>
                  </a:lnTo>
                  <a:cubicBezTo>
                    <a:pt x="894401" y="568741"/>
                    <a:pt x="878433" y="577026"/>
                    <a:pt x="861401" y="577026"/>
                  </a:cubicBezTo>
                  <a:lnTo>
                    <a:pt x="221759" y="577026"/>
                  </a:lnTo>
                  <a:cubicBezTo>
                    <a:pt x="204727" y="577026"/>
                    <a:pt x="188759" y="568741"/>
                    <a:pt x="178952" y="554816"/>
                  </a:cubicBezTo>
                  <a:lnTo>
                    <a:pt x="7036" y="310723"/>
                  </a:lnTo>
                  <a:cubicBezTo>
                    <a:pt x="-2345" y="297402"/>
                    <a:pt x="-2345" y="279624"/>
                    <a:pt x="7036" y="266303"/>
                  </a:cubicBezTo>
                  <a:lnTo>
                    <a:pt x="178952" y="22210"/>
                  </a:lnTo>
                  <a:cubicBezTo>
                    <a:pt x="188759" y="8285"/>
                    <a:pt x="204727" y="0"/>
                    <a:pt x="221759" y="0"/>
                  </a:cubicBezTo>
                  <a:lnTo>
                    <a:pt x="861401" y="0"/>
                  </a:lnTo>
                  <a:cubicBezTo>
                    <a:pt x="878433" y="0"/>
                    <a:pt x="894401" y="8285"/>
                    <a:pt x="904208" y="22210"/>
                  </a:cubicBezTo>
                  <a:lnTo>
                    <a:pt x="1076124" y="266303"/>
                  </a:lnTo>
                  <a:cubicBezTo>
                    <a:pt x="1085505" y="279624"/>
                    <a:pt x="1085505" y="297402"/>
                    <a:pt x="1076124" y="310723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28575"/>
              <a:ext cx="871772" cy="605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75685" y="2483075"/>
            <a:ext cx="6058479" cy="5246370"/>
            <a:chOff x="0" y="0"/>
            <a:chExt cx="4282440" cy="3708400"/>
          </a:xfrm>
        </p:grpSpPr>
        <p:sp>
          <p:nvSpPr>
            <p:cNvPr id="17" name="Freeform 17"/>
            <p:cNvSpPr/>
            <p:nvPr/>
          </p:nvSpPr>
          <p:spPr>
            <a:xfrm>
              <a:off x="59537" y="0"/>
              <a:ext cx="4163365" cy="3708400"/>
            </a:xfrm>
            <a:custGeom>
              <a:avLst/>
              <a:gdLst/>
              <a:ahLst/>
              <a:cxnLst/>
              <a:rect l="l" t="t" r="r" b="b"/>
              <a:pathLst>
                <a:path w="4163365" h="3708400">
                  <a:moveTo>
                    <a:pt x="2930112" y="0"/>
                  </a:moveTo>
                  <a:lnTo>
                    <a:pt x="1233254" y="0"/>
                  </a:lnTo>
                  <a:cubicBezTo>
                    <a:pt x="1095767" y="0"/>
                    <a:pt x="968723" y="73346"/>
                    <a:pt x="899976" y="192410"/>
                  </a:cubicBezTo>
                  <a:lnTo>
                    <a:pt x="51560" y="1661790"/>
                  </a:lnTo>
                  <a:cubicBezTo>
                    <a:pt x="-17186" y="1780852"/>
                    <a:pt x="-17186" y="1927548"/>
                    <a:pt x="51560" y="2046610"/>
                  </a:cubicBezTo>
                  <a:lnTo>
                    <a:pt x="899976" y="3515990"/>
                  </a:lnTo>
                  <a:cubicBezTo>
                    <a:pt x="968723" y="3635054"/>
                    <a:pt x="1095767" y="3708400"/>
                    <a:pt x="1233254" y="3708400"/>
                  </a:cubicBezTo>
                  <a:lnTo>
                    <a:pt x="2930112" y="3708400"/>
                  </a:lnTo>
                  <a:cubicBezTo>
                    <a:pt x="3067599" y="3708400"/>
                    <a:pt x="3194643" y="3635054"/>
                    <a:pt x="3263390" y="3515990"/>
                  </a:cubicBezTo>
                  <a:lnTo>
                    <a:pt x="4111806" y="2046610"/>
                  </a:lnTo>
                  <a:cubicBezTo>
                    <a:pt x="4180552" y="1927548"/>
                    <a:pt x="4180552" y="1780852"/>
                    <a:pt x="4111806" y="1661790"/>
                  </a:cubicBezTo>
                  <a:lnTo>
                    <a:pt x="3263390" y="192410"/>
                  </a:lnTo>
                  <a:cubicBezTo>
                    <a:pt x="3194643" y="73346"/>
                    <a:pt x="3067599" y="0"/>
                    <a:pt x="2930112" y="0"/>
                  </a:cubicBezTo>
                  <a:close/>
                </a:path>
              </a:pathLst>
            </a:custGeom>
            <a:blipFill>
              <a:blip r:embed="rId5"/>
              <a:stretch>
                <a:fillRect l="-28335" r="-28335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2980117" y="6145386"/>
            <a:ext cx="4245439" cy="3648424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14265" y="0"/>
              <a:ext cx="784270" cy="698500"/>
            </a:xfrm>
            <a:custGeom>
              <a:avLst/>
              <a:gdLst/>
              <a:ahLst/>
              <a:cxnLst/>
              <a:rect l="l" t="t" r="r" b="b"/>
              <a:pathLst>
                <a:path w="784270" h="698500">
                  <a:moveTo>
                    <a:pt x="771940" y="394960"/>
                  </a:moveTo>
                  <a:lnTo>
                    <a:pt x="621930" y="652790"/>
                  </a:lnTo>
                  <a:cubicBezTo>
                    <a:pt x="605464" y="681090"/>
                    <a:pt x="575193" y="698500"/>
                    <a:pt x="542451" y="698500"/>
                  </a:cubicBezTo>
                  <a:lnTo>
                    <a:pt x="241819" y="698500"/>
                  </a:lnTo>
                  <a:cubicBezTo>
                    <a:pt x="209077" y="698500"/>
                    <a:pt x="178806" y="681090"/>
                    <a:pt x="162340" y="652790"/>
                  </a:cubicBezTo>
                  <a:lnTo>
                    <a:pt x="12330" y="394960"/>
                  </a:lnTo>
                  <a:cubicBezTo>
                    <a:pt x="-4110" y="366704"/>
                    <a:pt x="-4110" y="331796"/>
                    <a:pt x="12330" y="303540"/>
                  </a:cubicBezTo>
                  <a:lnTo>
                    <a:pt x="162340" y="45710"/>
                  </a:lnTo>
                  <a:cubicBezTo>
                    <a:pt x="178806" y="17410"/>
                    <a:pt x="209077" y="0"/>
                    <a:pt x="241819" y="0"/>
                  </a:cubicBezTo>
                  <a:lnTo>
                    <a:pt x="542451" y="0"/>
                  </a:lnTo>
                  <a:cubicBezTo>
                    <a:pt x="575193" y="0"/>
                    <a:pt x="605464" y="17410"/>
                    <a:pt x="621930" y="45710"/>
                  </a:cubicBezTo>
                  <a:lnTo>
                    <a:pt x="771940" y="303540"/>
                  </a:lnTo>
                  <a:cubicBezTo>
                    <a:pt x="788380" y="331796"/>
                    <a:pt x="788380" y="366704"/>
                    <a:pt x="771940" y="39496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214887" y="6427557"/>
            <a:ext cx="3775899" cy="3269758"/>
            <a:chOff x="0" y="0"/>
            <a:chExt cx="4282440" cy="3708400"/>
          </a:xfrm>
        </p:grpSpPr>
        <p:sp>
          <p:nvSpPr>
            <p:cNvPr id="22" name="Freeform 22"/>
            <p:cNvSpPr/>
            <p:nvPr/>
          </p:nvSpPr>
          <p:spPr>
            <a:xfrm>
              <a:off x="95528" y="0"/>
              <a:ext cx="4091383" cy="3708400"/>
            </a:xfrm>
            <a:custGeom>
              <a:avLst/>
              <a:gdLst/>
              <a:ahLst/>
              <a:cxnLst/>
              <a:rect l="l" t="t" r="r" b="b"/>
              <a:pathLst>
                <a:path w="4091383" h="3708400">
                  <a:moveTo>
                    <a:pt x="2759810" y="0"/>
                  </a:moveTo>
                  <a:lnTo>
                    <a:pt x="1331574" y="0"/>
                  </a:lnTo>
                  <a:cubicBezTo>
                    <a:pt x="1110975" y="0"/>
                    <a:pt x="907132" y="117684"/>
                    <a:pt x="796825" y="308725"/>
                  </a:cubicBezTo>
                  <a:lnTo>
                    <a:pt x="82729" y="1545475"/>
                  </a:lnTo>
                  <a:cubicBezTo>
                    <a:pt x="-27576" y="1736513"/>
                    <a:pt x="-27576" y="1971887"/>
                    <a:pt x="82729" y="2162925"/>
                  </a:cubicBezTo>
                  <a:lnTo>
                    <a:pt x="796825" y="3399675"/>
                  </a:lnTo>
                  <a:cubicBezTo>
                    <a:pt x="907132" y="3590716"/>
                    <a:pt x="1110975" y="3708400"/>
                    <a:pt x="1331574" y="3708400"/>
                  </a:cubicBezTo>
                  <a:lnTo>
                    <a:pt x="2759810" y="3708400"/>
                  </a:lnTo>
                  <a:cubicBezTo>
                    <a:pt x="2980409" y="3708400"/>
                    <a:pt x="3184253" y="3590716"/>
                    <a:pt x="3294559" y="3399675"/>
                  </a:cubicBezTo>
                  <a:lnTo>
                    <a:pt x="4008655" y="2162925"/>
                  </a:lnTo>
                  <a:cubicBezTo>
                    <a:pt x="4118960" y="1971887"/>
                    <a:pt x="4118960" y="1736513"/>
                    <a:pt x="4008655" y="1545475"/>
                  </a:cubicBezTo>
                  <a:lnTo>
                    <a:pt x="3294559" y="308725"/>
                  </a:lnTo>
                  <a:cubicBezTo>
                    <a:pt x="3184252" y="117684"/>
                    <a:pt x="2980409" y="0"/>
                    <a:pt x="2759810" y="0"/>
                  </a:cubicBezTo>
                  <a:close/>
                </a:path>
              </a:pathLst>
            </a:custGeom>
            <a:blipFill>
              <a:blip r:embed="rId6"/>
              <a:stretch>
                <a:fillRect t="-5163" b="-5163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10450189" y="8369981"/>
            <a:ext cx="2754735" cy="2367351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21984" y="0"/>
              <a:ext cx="768831" cy="698500"/>
            </a:xfrm>
            <a:custGeom>
              <a:avLst/>
              <a:gdLst/>
              <a:ahLst/>
              <a:cxnLst/>
              <a:rect l="l" t="t" r="r" b="b"/>
              <a:pathLst>
                <a:path w="768831" h="698500">
                  <a:moveTo>
                    <a:pt x="749829" y="419696"/>
                  </a:moveTo>
                  <a:lnTo>
                    <a:pt x="628603" y="628054"/>
                  </a:lnTo>
                  <a:cubicBezTo>
                    <a:pt x="603227" y="671669"/>
                    <a:pt x="556574" y="698500"/>
                    <a:pt x="506114" y="698500"/>
                  </a:cubicBezTo>
                  <a:lnTo>
                    <a:pt x="262718" y="698500"/>
                  </a:lnTo>
                  <a:cubicBezTo>
                    <a:pt x="212258" y="698500"/>
                    <a:pt x="165605" y="671669"/>
                    <a:pt x="140229" y="628054"/>
                  </a:cubicBezTo>
                  <a:lnTo>
                    <a:pt x="19003" y="419696"/>
                  </a:lnTo>
                  <a:cubicBezTo>
                    <a:pt x="-6334" y="376149"/>
                    <a:pt x="-6334" y="322351"/>
                    <a:pt x="19003" y="278804"/>
                  </a:cubicBezTo>
                  <a:lnTo>
                    <a:pt x="140229" y="70446"/>
                  </a:lnTo>
                  <a:cubicBezTo>
                    <a:pt x="165605" y="26831"/>
                    <a:pt x="212258" y="0"/>
                    <a:pt x="262718" y="0"/>
                  </a:cubicBezTo>
                  <a:lnTo>
                    <a:pt x="506114" y="0"/>
                  </a:lnTo>
                  <a:cubicBezTo>
                    <a:pt x="556574" y="0"/>
                    <a:pt x="603227" y="26831"/>
                    <a:pt x="628603" y="70446"/>
                  </a:cubicBezTo>
                  <a:lnTo>
                    <a:pt x="749829" y="278804"/>
                  </a:lnTo>
                  <a:cubicBezTo>
                    <a:pt x="775166" y="322351"/>
                    <a:pt x="775166" y="376149"/>
                    <a:pt x="749829" y="41969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014558" y="2483075"/>
            <a:ext cx="3659520" cy="1513984"/>
            <a:chOff x="0" y="0"/>
            <a:chExt cx="1688376" cy="698500"/>
          </a:xfrm>
        </p:grpSpPr>
        <p:sp>
          <p:nvSpPr>
            <p:cNvPr id="27" name="Freeform 27"/>
            <p:cNvSpPr/>
            <p:nvPr/>
          </p:nvSpPr>
          <p:spPr>
            <a:xfrm>
              <a:off x="16549" y="0"/>
              <a:ext cx="1655278" cy="698500"/>
            </a:xfrm>
            <a:custGeom>
              <a:avLst/>
              <a:gdLst/>
              <a:ahLst/>
              <a:cxnLst/>
              <a:rect l="l" t="t" r="r" b="b"/>
              <a:pathLst>
                <a:path w="1655278" h="698500">
                  <a:moveTo>
                    <a:pt x="1640974" y="402279"/>
                  </a:moveTo>
                  <a:lnTo>
                    <a:pt x="1499480" y="645471"/>
                  </a:lnTo>
                  <a:cubicBezTo>
                    <a:pt x="1480378" y="678302"/>
                    <a:pt x="1445259" y="698500"/>
                    <a:pt x="1407276" y="698500"/>
                  </a:cubicBezTo>
                  <a:lnTo>
                    <a:pt x="248002" y="698500"/>
                  </a:lnTo>
                  <a:cubicBezTo>
                    <a:pt x="210018" y="698500"/>
                    <a:pt x="174900" y="678302"/>
                    <a:pt x="155798" y="645471"/>
                  </a:cubicBezTo>
                  <a:lnTo>
                    <a:pt x="14304" y="402279"/>
                  </a:lnTo>
                  <a:cubicBezTo>
                    <a:pt x="-4768" y="369499"/>
                    <a:pt x="-4768" y="329001"/>
                    <a:pt x="14304" y="296221"/>
                  </a:cubicBezTo>
                  <a:lnTo>
                    <a:pt x="155798" y="53029"/>
                  </a:lnTo>
                  <a:cubicBezTo>
                    <a:pt x="174900" y="20197"/>
                    <a:pt x="210018" y="0"/>
                    <a:pt x="248002" y="0"/>
                  </a:cubicBezTo>
                  <a:lnTo>
                    <a:pt x="1407276" y="0"/>
                  </a:lnTo>
                  <a:cubicBezTo>
                    <a:pt x="1445259" y="0"/>
                    <a:pt x="1480378" y="20197"/>
                    <a:pt x="1499480" y="53029"/>
                  </a:cubicBezTo>
                  <a:lnTo>
                    <a:pt x="1640974" y="296221"/>
                  </a:lnTo>
                  <a:cubicBezTo>
                    <a:pt x="1660046" y="329001"/>
                    <a:pt x="1660046" y="369499"/>
                    <a:pt x="1640974" y="40227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114300" y="-28575"/>
              <a:ext cx="1459776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439969" y="-1202437"/>
            <a:ext cx="2661798" cy="1935605"/>
            <a:chOff x="0" y="0"/>
            <a:chExt cx="960561" cy="698500"/>
          </a:xfrm>
        </p:grpSpPr>
        <p:sp>
          <p:nvSpPr>
            <p:cNvPr id="30" name="Freeform 30"/>
            <p:cNvSpPr/>
            <p:nvPr/>
          </p:nvSpPr>
          <p:spPr>
            <a:xfrm>
              <a:off x="22752" y="0"/>
              <a:ext cx="915056" cy="698500"/>
            </a:xfrm>
            <a:custGeom>
              <a:avLst/>
              <a:gdLst/>
              <a:ahLst/>
              <a:cxnLst/>
              <a:rect l="l" t="t" r="r" b="b"/>
              <a:pathLst>
                <a:path w="915056" h="698500">
                  <a:moveTo>
                    <a:pt x="895391" y="422155"/>
                  </a:moveTo>
                  <a:lnTo>
                    <a:pt x="777026" y="625595"/>
                  </a:lnTo>
                  <a:cubicBezTo>
                    <a:pt x="750765" y="670732"/>
                    <a:pt x="702482" y="698500"/>
                    <a:pt x="650261" y="698500"/>
                  </a:cubicBezTo>
                  <a:lnTo>
                    <a:pt x="264795" y="698500"/>
                  </a:lnTo>
                  <a:cubicBezTo>
                    <a:pt x="212574" y="698500"/>
                    <a:pt x="164292" y="670732"/>
                    <a:pt x="138030" y="625595"/>
                  </a:cubicBezTo>
                  <a:lnTo>
                    <a:pt x="19666" y="422155"/>
                  </a:lnTo>
                  <a:cubicBezTo>
                    <a:pt x="-6555" y="377088"/>
                    <a:pt x="-6555" y="321412"/>
                    <a:pt x="19666" y="276344"/>
                  </a:cubicBezTo>
                  <a:lnTo>
                    <a:pt x="138030" y="72906"/>
                  </a:lnTo>
                  <a:cubicBezTo>
                    <a:pt x="164292" y="27768"/>
                    <a:pt x="212574" y="0"/>
                    <a:pt x="264795" y="0"/>
                  </a:cubicBezTo>
                  <a:lnTo>
                    <a:pt x="650261" y="0"/>
                  </a:lnTo>
                  <a:cubicBezTo>
                    <a:pt x="702482" y="0"/>
                    <a:pt x="750765" y="27768"/>
                    <a:pt x="777026" y="72906"/>
                  </a:cubicBezTo>
                  <a:lnTo>
                    <a:pt x="895391" y="276344"/>
                  </a:lnTo>
                  <a:cubicBezTo>
                    <a:pt x="921612" y="321412"/>
                    <a:pt x="921612" y="377088"/>
                    <a:pt x="895391" y="42215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31" name="TextBox 31"/>
            <p:cNvSpPr txBox="1"/>
            <p:nvPr/>
          </p:nvSpPr>
          <p:spPr>
            <a:xfrm>
              <a:off x="114300" y="-28575"/>
              <a:ext cx="731961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-949941" y="7575853"/>
            <a:ext cx="12230382" cy="3161479"/>
            <a:chOff x="0" y="0"/>
            <a:chExt cx="1332414" cy="344421"/>
          </a:xfrm>
        </p:grpSpPr>
        <p:sp>
          <p:nvSpPr>
            <p:cNvPr id="33" name="Freeform 33"/>
            <p:cNvSpPr/>
            <p:nvPr/>
          </p:nvSpPr>
          <p:spPr>
            <a:xfrm>
              <a:off x="23621" y="0"/>
              <a:ext cx="1285173" cy="344421"/>
            </a:xfrm>
            <a:custGeom>
              <a:avLst/>
              <a:gdLst/>
              <a:ahLst/>
              <a:cxnLst/>
              <a:rect l="l" t="t" r="r" b="b"/>
              <a:pathLst>
                <a:path w="1285173" h="344421">
                  <a:moveTo>
                    <a:pt x="1050522" y="0"/>
                  </a:moveTo>
                  <a:lnTo>
                    <a:pt x="31451" y="0"/>
                  </a:lnTo>
                  <a:cubicBezTo>
                    <a:pt x="20161" y="0"/>
                    <a:pt x="9738" y="6051"/>
                    <a:pt x="4140" y="15854"/>
                  </a:cubicBezTo>
                  <a:cubicBezTo>
                    <a:pt x="-1459" y="25657"/>
                    <a:pt x="-1374" y="37709"/>
                    <a:pt x="4363" y="47432"/>
                  </a:cubicBezTo>
                  <a:lnTo>
                    <a:pt x="151595" y="296989"/>
                  </a:lnTo>
                  <a:cubicBezTo>
                    <a:pt x="168937" y="326383"/>
                    <a:pt x="200523" y="344421"/>
                    <a:pt x="234651" y="344421"/>
                  </a:cubicBezTo>
                  <a:lnTo>
                    <a:pt x="1253722" y="344421"/>
                  </a:lnTo>
                  <a:cubicBezTo>
                    <a:pt x="1265011" y="344421"/>
                    <a:pt x="1275434" y="338370"/>
                    <a:pt x="1281033" y="328567"/>
                  </a:cubicBezTo>
                  <a:cubicBezTo>
                    <a:pt x="1286631" y="318764"/>
                    <a:pt x="1286546" y="306712"/>
                    <a:pt x="1280810" y="296989"/>
                  </a:cubicBezTo>
                  <a:lnTo>
                    <a:pt x="1133577" y="47432"/>
                  </a:lnTo>
                  <a:cubicBezTo>
                    <a:pt x="1116236" y="18038"/>
                    <a:pt x="1084650" y="0"/>
                    <a:pt x="105052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4" name="TextBox 34"/>
            <p:cNvSpPr txBox="1"/>
            <p:nvPr/>
          </p:nvSpPr>
          <p:spPr>
            <a:xfrm>
              <a:off x="101600" y="-28575"/>
              <a:ext cx="1129214" cy="372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-3427758" y="-3981589"/>
            <a:ext cx="7517262" cy="7517262"/>
          </a:xfrm>
          <a:custGeom>
            <a:avLst/>
            <a:gdLst/>
            <a:ahLst/>
            <a:cxnLst/>
            <a:rect l="l" t="t" r="r" b="b"/>
            <a:pathLst>
              <a:path w="7517262" h="7517262">
                <a:moveTo>
                  <a:pt x="0" y="0"/>
                </a:moveTo>
                <a:lnTo>
                  <a:pt x="7517262" y="0"/>
                </a:lnTo>
                <a:lnTo>
                  <a:pt x="7517262" y="7517262"/>
                </a:lnTo>
                <a:lnTo>
                  <a:pt x="0" y="7517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13903323" y="-937883"/>
            <a:ext cx="5996155" cy="2480677"/>
            <a:chOff x="0" y="0"/>
            <a:chExt cx="1688376" cy="698500"/>
          </a:xfrm>
        </p:grpSpPr>
        <p:sp>
          <p:nvSpPr>
            <p:cNvPr id="37" name="Freeform 37"/>
            <p:cNvSpPr/>
            <p:nvPr/>
          </p:nvSpPr>
          <p:spPr>
            <a:xfrm>
              <a:off x="10100" y="0"/>
              <a:ext cx="1668176" cy="698500"/>
            </a:xfrm>
            <a:custGeom>
              <a:avLst/>
              <a:gdLst/>
              <a:ahLst/>
              <a:cxnLst/>
              <a:rect l="l" t="t" r="r" b="b"/>
              <a:pathLst>
                <a:path w="1668176" h="698500">
                  <a:moveTo>
                    <a:pt x="1659446" y="381614"/>
                  </a:moveTo>
                  <a:lnTo>
                    <a:pt x="1493906" y="666136"/>
                  </a:lnTo>
                  <a:cubicBezTo>
                    <a:pt x="1482248" y="686173"/>
                    <a:pt x="1460814" y="698500"/>
                    <a:pt x="1437632" y="698500"/>
                  </a:cubicBezTo>
                  <a:lnTo>
                    <a:pt x="230543" y="698500"/>
                  </a:lnTo>
                  <a:cubicBezTo>
                    <a:pt x="207361" y="698500"/>
                    <a:pt x="185928" y="686173"/>
                    <a:pt x="174270" y="666136"/>
                  </a:cubicBezTo>
                  <a:lnTo>
                    <a:pt x="8730" y="381614"/>
                  </a:lnTo>
                  <a:cubicBezTo>
                    <a:pt x="-2910" y="361608"/>
                    <a:pt x="-2910" y="336892"/>
                    <a:pt x="8730" y="316886"/>
                  </a:cubicBezTo>
                  <a:lnTo>
                    <a:pt x="174270" y="32364"/>
                  </a:lnTo>
                  <a:cubicBezTo>
                    <a:pt x="185928" y="12327"/>
                    <a:pt x="207361" y="0"/>
                    <a:pt x="230543" y="0"/>
                  </a:cubicBezTo>
                  <a:lnTo>
                    <a:pt x="1437632" y="0"/>
                  </a:lnTo>
                  <a:cubicBezTo>
                    <a:pt x="1460814" y="0"/>
                    <a:pt x="1482248" y="12327"/>
                    <a:pt x="1493906" y="32364"/>
                  </a:cubicBezTo>
                  <a:lnTo>
                    <a:pt x="1659446" y="316886"/>
                  </a:lnTo>
                  <a:cubicBezTo>
                    <a:pt x="1671086" y="336892"/>
                    <a:pt x="1671086" y="361608"/>
                    <a:pt x="1659446" y="3816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38" name="TextBox 38"/>
            <p:cNvSpPr txBox="1"/>
            <p:nvPr/>
          </p:nvSpPr>
          <p:spPr>
            <a:xfrm>
              <a:off x="114300" y="-28575"/>
              <a:ext cx="1459776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6234164" y="8844782"/>
            <a:ext cx="5996155" cy="2480677"/>
            <a:chOff x="0" y="0"/>
            <a:chExt cx="1688376" cy="698500"/>
          </a:xfrm>
        </p:grpSpPr>
        <p:sp>
          <p:nvSpPr>
            <p:cNvPr id="40" name="Freeform 40"/>
            <p:cNvSpPr/>
            <p:nvPr/>
          </p:nvSpPr>
          <p:spPr>
            <a:xfrm>
              <a:off x="10100" y="0"/>
              <a:ext cx="1668176" cy="698500"/>
            </a:xfrm>
            <a:custGeom>
              <a:avLst/>
              <a:gdLst/>
              <a:ahLst/>
              <a:cxnLst/>
              <a:rect l="l" t="t" r="r" b="b"/>
              <a:pathLst>
                <a:path w="1668176" h="698500">
                  <a:moveTo>
                    <a:pt x="1659446" y="381614"/>
                  </a:moveTo>
                  <a:lnTo>
                    <a:pt x="1493906" y="666136"/>
                  </a:lnTo>
                  <a:cubicBezTo>
                    <a:pt x="1482248" y="686173"/>
                    <a:pt x="1460814" y="698500"/>
                    <a:pt x="1437632" y="698500"/>
                  </a:cubicBezTo>
                  <a:lnTo>
                    <a:pt x="230543" y="698500"/>
                  </a:lnTo>
                  <a:cubicBezTo>
                    <a:pt x="207361" y="698500"/>
                    <a:pt x="185928" y="686173"/>
                    <a:pt x="174270" y="666136"/>
                  </a:cubicBezTo>
                  <a:lnTo>
                    <a:pt x="8730" y="381614"/>
                  </a:lnTo>
                  <a:cubicBezTo>
                    <a:pt x="-2910" y="361608"/>
                    <a:pt x="-2910" y="336892"/>
                    <a:pt x="8730" y="316886"/>
                  </a:cubicBezTo>
                  <a:lnTo>
                    <a:pt x="174270" y="32364"/>
                  </a:lnTo>
                  <a:cubicBezTo>
                    <a:pt x="185928" y="12327"/>
                    <a:pt x="207361" y="0"/>
                    <a:pt x="230543" y="0"/>
                  </a:cubicBezTo>
                  <a:lnTo>
                    <a:pt x="1437632" y="0"/>
                  </a:lnTo>
                  <a:cubicBezTo>
                    <a:pt x="1460814" y="0"/>
                    <a:pt x="1482248" y="12327"/>
                    <a:pt x="1493906" y="32364"/>
                  </a:cubicBezTo>
                  <a:lnTo>
                    <a:pt x="1659446" y="316886"/>
                  </a:lnTo>
                  <a:cubicBezTo>
                    <a:pt x="1671086" y="336892"/>
                    <a:pt x="1671086" y="361608"/>
                    <a:pt x="1659446" y="3816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41" name="TextBox 41"/>
            <p:cNvSpPr txBox="1"/>
            <p:nvPr/>
          </p:nvSpPr>
          <p:spPr>
            <a:xfrm>
              <a:off x="114300" y="-28575"/>
              <a:ext cx="1459776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144000" y="1226150"/>
            <a:ext cx="1116851" cy="959794"/>
            <a:chOff x="0" y="0"/>
            <a:chExt cx="812800" cy="698500"/>
          </a:xfrm>
        </p:grpSpPr>
        <p:sp>
          <p:nvSpPr>
            <p:cNvPr id="43" name="Freeform 43"/>
            <p:cNvSpPr/>
            <p:nvPr/>
          </p:nvSpPr>
          <p:spPr>
            <a:xfrm>
              <a:off x="22438" y="0"/>
              <a:ext cx="767924" cy="698500"/>
            </a:xfrm>
            <a:custGeom>
              <a:avLst/>
              <a:gdLst/>
              <a:ahLst/>
              <a:cxnLst/>
              <a:rect l="l" t="t" r="r" b="b"/>
              <a:pathLst>
                <a:path w="767924" h="698500">
                  <a:moveTo>
                    <a:pt x="748530" y="421149"/>
                  </a:moveTo>
                  <a:lnTo>
                    <a:pt x="628994" y="626601"/>
                  </a:lnTo>
                  <a:cubicBezTo>
                    <a:pt x="603095" y="671115"/>
                    <a:pt x="555479" y="698500"/>
                    <a:pt x="503979" y="698500"/>
                  </a:cubicBezTo>
                  <a:lnTo>
                    <a:pt x="263945" y="698500"/>
                  </a:lnTo>
                  <a:cubicBezTo>
                    <a:pt x="212445" y="698500"/>
                    <a:pt x="164829" y="671115"/>
                    <a:pt x="138930" y="626601"/>
                  </a:cubicBezTo>
                  <a:lnTo>
                    <a:pt x="19394" y="421149"/>
                  </a:lnTo>
                  <a:cubicBezTo>
                    <a:pt x="-6465" y="376704"/>
                    <a:pt x="-6465" y="321796"/>
                    <a:pt x="19394" y="277351"/>
                  </a:cubicBezTo>
                  <a:lnTo>
                    <a:pt x="138930" y="71899"/>
                  </a:lnTo>
                  <a:cubicBezTo>
                    <a:pt x="164829" y="27385"/>
                    <a:pt x="212445" y="0"/>
                    <a:pt x="263945" y="0"/>
                  </a:cubicBezTo>
                  <a:lnTo>
                    <a:pt x="503979" y="0"/>
                  </a:lnTo>
                  <a:cubicBezTo>
                    <a:pt x="555479" y="0"/>
                    <a:pt x="603095" y="27385"/>
                    <a:pt x="628994" y="71899"/>
                  </a:cubicBezTo>
                  <a:lnTo>
                    <a:pt x="748530" y="277351"/>
                  </a:lnTo>
                  <a:cubicBezTo>
                    <a:pt x="774389" y="321796"/>
                    <a:pt x="774389" y="376704"/>
                    <a:pt x="748530" y="421149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4" name="TextBox 4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379739" y="3316267"/>
            <a:ext cx="9795945" cy="2561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3"/>
              </a:lnSpc>
            </a:pPr>
            <a:r>
              <a:rPr lang="en-US" sz="6225" b="1" spc="-136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«Тортай мінер ақ боз ат» әңгімесінің сюжеттік желісі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41464" y="8026748"/>
            <a:ext cx="6404817" cy="1903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4"/>
              </a:lnSpc>
            </a:pPr>
            <a:r>
              <a:rPr lang="en-US" sz="4596" b="1" spc="-10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мұғалімнің аты-жөні, жұмыс орны жазылады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810976">
            <a:off x="-2064256" y="-3887041"/>
            <a:ext cx="9026634" cy="15170825"/>
            <a:chOff x="0" y="0"/>
            <a:chExt cx="2377385" cy="39956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77385" cy="3995608"/>
            </a:xfrm>
            <a:custGeom>
              <a:avLst/>
              <a:gdLst/>
              <a:ahLst/>
              <a:cxnLst/>
              <a:rect l="l" t="t" r="r" b="b"/>
              <a:pathLst>
                <a:path w="2377385" h="3995608">
                  <a:moveTo>
                    <a:pt x="0" y="0"/>
                  </a:moveTo>
                  <a:lnTo>
                    <a:pt x="2377385" y="0"/>
                  </a:lnTo>
                  <a:lnTo>
                    <a:pt x="2377385" y="3995608"/>
                  </a:lnTo>
                  <a:lnTo>
                    <a:pt x="0" y="3995608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377385" cy="402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765500" y="9654503"/>
            <a:ext cx="11520985" cy="1281162"/>
            <a:chOff x="0" y="0"/>
            <a:chExt cx="3034334" cy="337425"/>
          </a:xfrm>
        </p:grpSpPr>
        <p:sp>
          <p:nvSpPr>
            <p:cNvPr id="6" name="Freeform 6"/>
            <p:cNvSpPr/>
            <p:nvPr/>
          </p:nvSpPr>
          <p:spPr>
            <a:xfrm>
              <a:off x="10228" y="0"/>
              <a:ext cx="3013877" cy="337425"/>
            </a:xfrm>
            <a:custGeom>
              <a:avLst/>
              <a:gdLst/>
              <a:ahLst/>
              <a:cxnLst/>
              <a:rect l="l" t="t" r="r" b="b"/>
              <a:pathLst>
                <a:path w="3013877" h="337425">
                  <a:moveTo>
                    <a:pt x="216491" y="0"/>
                  </a:moveTo>
                  <a:lnTo>
                    <a:pt x="3000586" y="0"/>
                  </a:lnTo>
                  <a:cubicBezTo>
                    <a:pt x="3005378" y="0"/>
                    <a:pt x="3009800" y="2580"/>
                    <a:pt x="3012157" y="6752"/>
                  </a:cubicBezTo>
                  <a:cubicBezTo>
                    <a:pt x="3014515" y="10924"/>
                    <a:pt x="3014445" y="16043"/>
                    <a:pt x="3011972" y="20148"/>
                  </a:cubicBezTo>
                  <a:lnTo>
                    <a:pt x="2833039" y="317277"/>
                  </a:lnTo>
                  <a:cubicBezTo>
                    <a:pt x="2825510" y="329780"/>
                    <a:pt x="2811981" y="337425"/>
                    <a:pt x="2797386" y="337425"/>
                  </a:cubicBezTo>
                  <a:lnTo>
                    <a:pt x="13291" y="337425"/>
                  </a:lnTo>
                  <a:cubicBezTo>
                    <a:pt x="8499" y="337425"/>
                    <a:pt x="4078" y="334846"/>
                    <a:pt x="1720" y="330673"/>
                  </a:cubicBezTo>
                  <a:cubicBezTo>
                    <a:pt x="-638" y="326501"/>
                    <a:pt x="-567" y="321383"/>
                    <a:pt x="1905" y="317277"/>
                  </a:cubicBezTo>
                  <a:lnTo>
                    <a:pt x="180839" y="20148"/>
                  </a:lnTo>
                  <a:cubicBezTo>
                    <a:pt x="188368" y="7645"/>
                    <a:pt x="201896" y="0"/>
                    <a:pt x="21649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2831134" cy="366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781224" y="-1180588"/>
            <a:ext cx="4590041" cy="3944567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13194" y="0"/>
              <a:ext cx="786412" cy="698500"/>
            </a:xfrm>
            <a:custGeom>
              <a:avLst/>
              <a:gdLst/>
              <a:ahLst/>
              <a:cxnLst/>
              <a:rect l="l" t="t" r="r" b="b"/>
              <a:pathLst>
                <a:path w="786412" h="698500">
                  <a:moveTo>
                    <a:pt x="775008" y="391528"/>
                  </a:moveTo>
                  <a:lnTo>
                    <a:pt x="621004" y="656222"/>
                  </a:lnTo>
                  <a:cubicBezTo>
                    <a:pt x="605775" y="682397"/>
                    <a:pt x="577776" y="698500"/>
                    <a:pt x="547492" y="698500"/>
                  </a:cubicBezTo>
                  <a:lnTo>
                    <a:pt x="238920" y="698500"/>
                  </a:lnTo>
                  <a:cubicBezTo>
                    <a:pt x="208636" y="698500"/>
                    <a:pt x="180637" y="682397"/>
                    <a:pt x="165408" y="656222"/>
                  </a:cubicBezTo>
                  <a:lnTo>
                    <a:pt x="11404" y="391528"/>
                  </a:lnTo>
                  <a:cubicBezTo>
                    <a:pt x="-3801" y="365394"/>
                    <a:pt x="-3801" y="333106"/>
                    <a:pt x="11404" y="306972"/>
                  </a:cubicBezTo>
                  <a:lnTo>
                    <a:pt x="165408" y="42278"/>
                  </a:lnTo>
                  <a:cubicBezTo>
                    <a:pt x="180637" y="16103"/>
                    <a:pt x="208636" y="0"/>
                    <a:pt x="238920" y="0"/>
                  </a:cubicBezTo>
                  <a:lnTo>
                    <a:pt x="547492" y="0"/>
                  </a:lnTo>
                  <a:cubicBezTo>
                    <a:pt x="577776" y="0"/>
                    <a:pt x="605775" y="16103"/>
                    <a:pt x="621004" y="42278"/>
                  </a:cubicBezTo>
                  <a:lnTo>
                    <a:pt x="775008" y="306972"/>
                  </a:lnTo>
                  <a:cubicBezTo>
                    <a:pt x="790213" y="333106"/>
                    <a:pt x="790213" y="365394"/>
                    <a:pt x="775008" y="391528"/>
                  </a:cubicBezTo>
                  <a:close/>
                </a:path>
              </a:pathLst>
            </a:custGeom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83467" y="8579949"/>
            <a:ext cx="4590041" cy="394456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13194" y="0"/>
              <a:ext cx="786412" cy="698500"/>
            </a:xfrm>
            <a:custGeom>
              <a:avLst/>
              <a:gdLst/>
              <a:ahLst/>
              <a:cxnLst/>
              <a:rect l="l" t="t" r="r" b="b"/>
              <a:pathLst>
                <a:path w="786412" h="698500">
                  <a:moveTo>
                    <a:pt x="775008" y="391528"/>
                  </a:moveTo>
                  <a:lnTo>
                    <a:pt x="621004" y="656222"/>
                  </a:lnTo>
                  <a:cubicBezTo>
                    <a:pt x="605775" y="682397"/>
                    <a:pt x="577776" y="698500"/>
                    <a:pt x="547492" y="698500"/>
                  </a:cubicBezTo>
                  <a:lnTo>
                    <a:pt x="238920" y="698500"/>
                  </a:lnTo>
                  <a:cubicBezTo>
                    <a:pt x="208636" y="698500"/>
                    <a:pt x="180637" y="682397"/>
                    <a:pt x="165408" y="656222"/>
                  </a:cubicBezTo>
                  <a:lnTo>
                    <a:pt x="11404" y="391528"/>
                  </a:lnTo>
                  <a:cubicBezTo>
                    <a:pt x="-3801" y="365394"/>
                    <a:pt x="-3801" y="333106"/>
                    <a:pt x="11404" y="306972"/>
                  </a:cubicBezTo>
                  <a:lnTo>
                    <a:pt x="165408" y="42278"/>
                  </a:lnTo>
                  <a:cubicBezTo>
                    <a:pt x="180637" y="16103"/>
                    <a:pt x="208636" y="0"/>
                    <a:pt x="238920" y="0"/>
                  </a:cubicBezTo>
                  <a:lnTo>
                    <a:pt x="547492" y="0"/>
                  </a:lnTo>
                  <a:cubicBezTo>
                    <a:pt x="577776" y="0"/>
                    <a:pt x="605775" y="16103"/>
                    <a:pt x="621004" y="42278"/>
                  </a:cubicBezTo>
                  <a:lnTo>
                    <a:pt x="775008" y="306972"/>
                  </a:lnTo>
                  <a:cubicBezTo>
                    <a:pt x="790213" y="333106"/>
                    <a:pt x="790213" y="365394"/>
                    <a:pt x="775008" y="391528"/>
                  </a:cubicBezTo>
                  <a:close/>
                </a:path>
              </a:pathLst>
            </a:custGeom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881449" y="1246176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985377" y="9223307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441462" y="1985060"/>
            <a:ext cx="7674052" cy="6594889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15511" y="0"/>
              <a:ext cx="781777" cy="698500"/>
            </a:xfrm>
            <a:custGeom>
              <a:avLst/>
              <a:gdLst/>
              <a:ahLst/>
              <a:cxnLst/>
              <a:rect l="l" t="t" r="r" b="b"/>
              <a:pathLst>
                <a:path w="781777" h="698500">
                  <a:moveTo>
                    <a:pt x="768371" y="398954"/>
                  </a:moveTo>
                  <a:lnTo>
                    <a:pt x="623007" y="648796"/>
                  </a:lnTo>
                  <a:cubicBezTo>
                    <a:pt x="605103" y="679569"/>
                    <a:pt x="572187" y="698500"/>
                    <a:pt x="536585" y="698500"/>
                  </a:cubicBezTo>
                  <a:lnTo>
                    <a:pt x="245193" y="698500"/>
                  </a:lnTo>
                  <a:cubicBezTo>
                    <a:pt x="209591" y="698500"/>
                    <a:pt x="176675" y="679569"/>
                    <a:pt x="158771" y="648796"/>
                  </a:cubicBezTo>
                  <a:lnTo>
                    <a:pt x="13407" y="398954"/>
                  </a:lnTo>
                  <a:cubicBezTo>
                    <a:pt x="-4469" y="368229"/>
                    <a:pt x="-4469" y="330271"/>
                    <a:pt x="13407" y="299546"/>
                  </a:cubicBezTo>
                  <a:lnTo>
                    <a:pt x="158771" y="49704"/>
                  </a:lnTo>
                  <a:cubicBezTo>
                    <a:pt x="176675" y="18931"/>
                    <a:pt x="209591" y="0"/>
                    <a:pt x="245193" y="0"/>
                  </a:cubicBezTo>
                  <a:lnTo>
                    <a:pt x="536585" y="0"/>
                  </a:lnTo>
                  <a:cubicBezTo>
                    <a:pt x="572187" y="0"/>
                    <a:pt x="605103" y="18931"/>
                    <a:pt x="623007" y="49704"/>
                  </a:cubicBezTo>
                  <a:lnTo>
                    <a:pt x="768371" y="299546"/>
                  </a:lnTo>
                  <a:cubicBezTo>
                    <a:pt x="786247" y="330271"/>
                    <a:pt x="786247" y="368229"/>
                    <a:pt x="768371" y="39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99545" y="2356492"/>
            <a:ext cx="6757885" cy="5852024"/>
            <a:chOff x="0" y="0"/>
            <a:chExt cx="4282440" cy="3708400"/>
          </a:xfrm>
        </p:grpSpPr>
        <p:sp>
          <p:nvSpPr>
            <p:cNvPr id="20" name="Freeform 20"/>
            <p:cNvSpPr/>
            <p:nvPr/>
          </p:nvSpPr>
          <p:spPr>
            <a:xfrm>
              <a:off x="92194" y="0"/>
              <a:ext cx="4098052" cy="3708400"/>
            </a:xfrm>
            <a:custGeom>
              <a:avLst/>
              <a:gdLst/>
              <a:ahLst/>
              <a:cxnLst/>
              <a:rect l="l" t="t" r="r" b="b"/>
              <a:pathLst>
                <a:path w="4098052" h="3708400">
                  <a:moveTo>
                    <a:pt x="2775587" y="0"/>
                  </a:moveTo>
                  <a:lnTo>
                    <a:pt x="1322465" y="0"/>
                  </a:lnTo>
                  <a:cubicBezTo>
                    <a:pt x="1109566" y="0"/>
                    <a:pt x="912837" y="113577"/>
                    <a:pt x="806381" y="297949"/>
                  </a:cubicBezTo>
                  <a:lnTo>
                    <a:pt x="79841" y="1556251"/>
                  </a:lnTo>
                  <a:cubicBezTo>
                    <a:pt x="-26613" y="1740620"/>
                    <a:pt x="-26613" y="1967780"/>
                    <a:pt x="79841" y="2152149"/>
                  </a:cubicBezTo>
                  <a:lnTo>
                    <a:pt x="806381" y="3410451"/>
                  </a:lnTo>
                  <a:cubicBezTo>
                    <a:pt x="912837" y="3594824"/>
                    <a:pt x="1109566" y="3708400"/>
                    <a:pt x="1322465" y="3708400"/>
                  </a:cubicBezTo>
                  <a:lnTo>
                    <a:pt x="2775587" y="3708400"/>
                  </a:lnTo>
                  <a:cubicBezTo>
                    <a:pt x="2988487" y="3708400"/>
                    <a:pt x="3185215" y="3594824"/>
                    <a:pt x="3291671" y="3410451"/>
                  </a:cubicBezTo>
                  <a:lnTo>
                    <a:pt x="4018211" y="2152149"/>
                  </a:lnTo>
                  <a:cubicBezTo>
                    <a:pt x="4124666" y="1967780"/>
                    <a:pt x="4124666" y="1740620"/>
                    <a:pt x="4018211" y="1556251"/>
                  </a:cubicBezTo>
                  <a:lnTo>
                    <a:pt x="3291671" y="297949"/>
                  </a:lnTo>
                  <a:cubicBezTo>
                    <a:pt x="3185215" y="113577"/>
                    <a:pt x="2988486" y="0"/>
                    <a:pt x="2775587" y="0"/>
                  </a:cubicBezTo>
                  <a:close/>
                </a:path>
              </a:pathLst>
            </a:custGeom>
            <a:blipFill>
              <a:blip r:embed="rId4"/>
              <a:stretch>
                <a:fillRect l="-29584" r="-29584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21" name="Freeform 21"/>
          <p:cNvSpPr/>
          <p:nvPr/>
        </p:nvSpPr>
        <p:spPr>
          <a:xfrm>
            <a:off x="8546847" y="2218883"/>
            <a:ext cx="3260121" cy="4591720"/>
          </a:xfrm>
          <a:custGeom>
            <a:avLst/>
            <a:gdLst/>
            <a:ahLst/>
            <a:cxnLst/>
            <a:rect l="l" t="t" r="r" b="b"/>
            <a:pathLst>
              <a:path w="3260121" h="4591720">
                <a:moveTo>
                  <a:pt x="0" y="0"/>
                </a:moveTo>
                <a:lnTo>
                  <a:pt x="3260122" y="0"/>
                </a:lnTo>
                <a:lnTo>
                  <a:pt x="3260122" y="4591720"/>
                </a:lnTo>
                <a:lnTo>
                  <a:pt x="0" y="4591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765500" y="5583458"/>
            <a:ext cx="2822815" cy="3975796"/>
          </a:xfrm>
          <a:custGeom>
            <a:avLst/>
            <a:gdLst/>
            <a:ahLst/>
            <a:cxnLst/>
            <a:rect l="l" t="t" r="r" b="b"/>
            <a:pathLst>
              <a:path w="2822815" h="3975796">
                <a:moveTo>
                  <a:pt x="0" y="0"/>
                </a:moveTo>
                <a:lnTo>
                  <a:pt x="2822815" y="0"/>
                </a:lnTo>
                <a:lnTo>
                  <a:pt x="2822815" y="3975795"/>
                </a:lnTo>
                <a:lnTo>
                  <a:pt x="0" y="39757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9852364" y="378452"/>
            <a:ext cx="8004303" cy="893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30"/>
              </a:lnSpc>
            </a:pPr>
            <a:r>
              <a:rPr lang="en-US" sz="6324" b="1" spc="-139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ТОПТЫҚ  ЖҰМЫС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546847" y="1302034"/>
            <a:ext cx="9741153" cy="129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5"/>
              </a:lnSpc>
              <a:spcBef>
                <a:spcPct val="0"/>
              </a:spcBef>
            </a:pPr>
            <a:r>
              <a:rPr lang="en-US" sz="3718" b="1" i="1">
                <a:solidFill>
                  <a:srgbClr val="8564FB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Сюжеттік-композициялық талдау жасау (6.1.1.1)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88583" y="6008781"/>
            <a:ext cx="6715026" cy="2571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8"/>
              </a:lnSpc>
              <a:spcBef>
                <a:spcPct val="0"/>
              </a:spcBef>
            </a:pPr>
            <a:r>
              <a:rPr lang="en-US" sz="2105">
                <a:solidFill>
                  <a:srgbClr val="1800AD"/>
                </a:solidFill>
                <a:latin typeface="Lora"/>
                <a:ea typeface="Lora"/>
                <a:cs typeface="Lora"/>
                <a:sym typeface="Lora"/>
              </a:rPr>
              <a:t>Дескриптор</a:t>
            </a:r>
          </a:p>
          <a:p>
            <a:pPr algn="ctr">
              <a:lnSpc>
                <a:spcPts val="2948"/>
              </a:lnSpc>
              <a:spcBef>
                <a:spcPct val="0"/>
              </a:spcBef>
            </a:pPr>
            <a:r>
              <a:rPr lang="en-US" sz="2105" b="1">
                <a:solidFill>
                  <a:srgbClr val="1800AD"/>
                </a:solidFill>
                <a:latin typeface="Lora Bold"/>
                <a:ea typeface="Lora Bold"/>
                <a:cs typeface="Lora Bold"/>
                <a:sym typeface="Lora Bold"/>
              </a:rPr>
              <a:t>- Шығарманы сюжеттік-композициялық құрылысына талдайды -1 б.</a:t>
            </a:r>
          </a:p>
          <a:p>
            <a:pPr algn="ctr">
              <a:lnSpc>
                <a:spcPts val="2948"/>
              </a:lnSpc>
              <a:spcBef>
                <a:spcPct val="0"/>
              </a:spcBef>
            </a:pPr>
            <a:r>
              <a:rPr lang="en-US" sz="2105" b="1">
                <a:solidFill>
                  <a:srgbClr val="1800AD"/>
                </a:solidFill>
                <a:latin typeface="Lora Bold"/>
                <a:ea typeface="Lora Bold"/>
                <a:cs typeface="Lora Bold"/>
                <a:sym typeface="Lora Bold"/>
              </a:rPr>
              <a:t>- Шығарма сюжетін жүйелі құрылымдайды -1 б.</a:t>
            </a:r>
          </a:p>
          <a:p>
            <a:pPr algn="ctr">
              <a:lnSpc>
                <a:spcPts val="2948"/>
              </a:lnSpc>
              <a:spcBef>
                <a:spcPct val="0"/>
              </a:spcBef>
            </a:pPr>
            <a:r>
              <a:rPr lang="en-US" sz="2105" b="1">
                <a:solidFill>
                  <a:srgbClr val="1800AD"/>
                </a:solidFill>
                <a:latin typeface="Lora Bold"/>
                <a:ea typeface="Lora Bold"/>
                <a:cs typeface="Lora Bold"/>
                <a:sym typeface="Lora Bold"/>
              </a:rPr>
              <a:t>- Топтасып ұйымшылдық танытады -1 б.</a:t>
            </a:r>
          </a:p>
          <a:p>
            <a:pPr algn="ctr">
              <a:lnSpc>
                <a:spcPts val="2948"/>
              </a:lnSpc>
              <a:spcBef>
                <a:spcPct val="0"/>
              </a:spcBef>
            </a:pPr>
            <a:r>
              <a:rPr lang="en-US" sz="2105">
                <a:solidFill>
                  <a:srgbClr val="1800AD"/>
                </a:solidFill>
                <a:latin typeface="Lora"/>
                <a:ea typeface="Lora"/>
                <a:cs typeface="Lora"/>
                <a:sym typeface="Lora"/>
              </a:rPr>
              <a:t>Барлығы: 3 балл</a:t>
            </a:r>
          </a:p>
          <a:p>
            <a:pPr algn="ctr">
              <a:lnSpc>
                <a:spcPts val="2948"/>
              </a:lnSpc>
              <a:spcBef>
                <a:spcPct val="0"/>
              </a:spcBef>
            </a:pPr>
            <a:r>
              <a:rPr lang="en-US" sz="2105">
                <a:solidFill>
                  <a:srgbClr val="1800AD"/>
                </a:solidFill>
                <a:latin typeface="Lora"/>
                <a:ea typeface="Lora"/>
                <a:cs typeface="Lora"/>
                <a:sym typeface="Lora"/>
              </a:rPr>
              <a:t>ҚБ: «Ақ боз ат» әдісі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36500" y="1943248"/>
            <a:ext cx="8004303" cy="893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30"/>
              </a:lnSpc>
            </a:pPr>
            <a:r>
              <a:rPr lang="en-US" sz="6324" b="1" spc="-139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КЕРІ БАЙЛАНЫС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115514" y="3330250"/>
            <a:ext cx="9653547" cy="5249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4"/>
              </a:lnSpc>
              <a:spcBef>
                <a:spcPct val="0"/>
              </a:spcBef>
            </a:pPr>
            <a:r>
              <a:rPr lang="en-US" sz="3031" b="1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1.Ораш ел таныған азамат бола отырып, бірге өскен досы Тортай амандасқалы келгенде, шыға алмады. Осы іс-әрекеті дұрыс па?</a:t>
            </a:r>
          </a:p>
          <a:p>
            <a:pPr algn="ctr">
              <a:lnSpc>
                <a:spcPts val="4244"/>
              </a:lnSpc>
              <a:spcBef>
                <a:spcPct val="0"/>
              </a:spcBef>
            </a:pPr>
            <a:endParaRPr lang="en-US" sz="3031" b="1">
              <a:solidFill>
                <a:srgbClr val="8564FB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4244"/>
              </a:lnSpc>
              <a:spcBef>
                <a:spcPct val="0"/>
              </a:spcBef>
            </a:pPr>
            <a:r>
              <a:rPr lang="en-US" sz="3031" b="1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2.Соғыстан кейінгі балалар мен қазіргі балалардың арасында қандай ұқсастық пен айырмашылық бар?</a:t>
            </a:r>
          </a:p>
          <a:p>
            <a:pPr algn="ctr">
              <a:lnSpc>
                <a:spcPts val="4244"/>
              </a:lnSpc>
              <a:spcBef>
                <a:spcPct val="0"/>
              </a:spcBef>
            </a:pPr>
            <a:endParaRPr lang="en-US" sz="3031" b="1">
              <a:solidFill>
                <a:srgbClr val="8564FB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4244"/>
              </a:lnSpc>
              <a:spcBef>
                <a:spcPct val="0"/>
              </a:spcBef>
            </a:pPr>
            <a:r>
              <a:rPr lang="en-US" sz="3031" b="1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3.Оралхан Бөкейдің бұл әңгімеден басқа қандай әңгімелерін оқыдыңдар?</a:t>
            </a:r>
          </a:p>
        </p:txBody>
      </p:sp>
      <p:grpSp>
        <p:nvGrpSpPr>
          <p:cNvPr id="4" name="Group 4"/>
          <p:cNvGrpSpPr/>
          <p:nvPr/>
        </p:nvGrpSpPr>
        <p:grpSpPr>
          <a:xfrm rot="1810976">
            <a:off x="-2064256" y="-3887041"/>
            <a:ext cx="9026634" cy="15170825"/>
            <a:chOff x="0" y="0"/>
            <a:chExt cx="2377385" cy="39956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7385" cy="3995608"/>
            </a:xfrm>
            <a:custGeom>
              <a:avLst/>
              <a:gdLst/>
              <a:ahLst/>
              <a:cxnLst/>
              <a:rect l="l" t="t" r="r" b="b"/>
              <a:pathLst>
                <a:path w="2377385" h="3995608">
                  <a:moveTo>
                    <a:pt x="0" y="0"/>
                  </a:moveTo>
                  <a:lnTo>
                    <a:pt x="2377385" y="0"/>
                  </a:lnTo>
                  <a:lnTo>
                    <a:pt x="2377385" y="3995608"/>
                  </a:lnTo>
                  <a:lnTo>
                    <a:pt x="0" y="3995608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377385" cy="402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83467" y="8579949"/>
            <a:ext cx="4590041" cy="3944567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13194" y="0"/>
              <a:ext cx="786412" cy="698500"/>
            </a:xfrm>
            <a:custGeom>
              <a:avLst/>
              <a:gdLst/>
              <a:ahLst/>
              <a:cxnLst/>
              <a:rect l="l" t="t" r="r" b="b"/>
              <a:pathLst>
                <a:path w="786412" h="698500">
                  <a:moveTo>
                    <a:pt x="775008" y="391528"/>
                  </a:moveTo>
                  <a:lnTo>
                    <a:pt x="621004" y="656222"/>
                  </a:lnTo>
                  <a:cubicBezTo>
                    <a:pt x="605775" y="682397"/>
                    <a:pt x="577776" y="698500"/>
                    <a:pt x="547492" y="698500"/>
                  </a:cubicBezTo>
                  <a:lnTo>
                    <a:pt x="238920" y="698500"/>
                  </a:lnTo>
                  <a:cubicBezTo>
                    <a:pt x="208636" y="698500"/>
                    <a:pt x="180637" y="682397"/>
                    <a:pt x="165408" y="656222"/>
                  </a:cubicBezTo>
                  <a:lnTo>
                    <a:pt x="11404" y="391528"/>
                  </a:lnTo>
                  <a:cubicBezTo>
                    <a:pt x="-3801" y="365394"/>
                    <a:pt x="-3801" y="333106"/>
                    <a:pt x="11404" y="306972"/>
                  </a:cubicBezTo>
                  <a:lnTo>
                    <a:pt x="165408" y="42278"/>
                  </a:lnTo>
                  <a:cubicBezTo>
                    <a:pt x="180637" y="16103"/>
                    <a:pt x="208636" y="0"/>
                    <a:pt x="238920" y="0"/>
                  </a:cubicBezTo>
                  <a:lnTo>
                    <a:pt x="547492" y="0"/>
                  </a:lnTo>
                  <a:cubicBezTo>
                    <a:pt x="577776" y="0"/>
                    <a:pt x="605775" y="16103"/>
                    <a:pt x="621004" y="42278"/>
                  </a:cubicBezTo>
                  <a:lnTo>
                    <a:pt x="775008" y="306972"/>
                  </a:lnTo>
                  <a:cubicBezTo>
                    <a:pt x="790213" y="333106"/>
                    <a:pt x="790213" y="365394"/>
                    <a:pt x="775008" y="391528"/>
                  </a:cubicBezTo>
                  <a:close/>
                </a:path>
              </a:pathLst>
            </a:custGeom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462" y="1985060"/>
            <a:ext cx="7674052" cy="6594889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15511" y="0"/>
              <a:ext cx="781777" cy="698500"/>
            </a:xfrm>
            <a:custGeom>
              <a:avLst/>
              <a:gdLst/>
              <a:ahLst/>
              <a:cxnLst/>
              <a:rect l="l" t="t" r="r" b="b"/>
              <a:pathLst>
                <a:path w="781777" h="698500">
                  <a:moveTo>
                    <a:pt x="768371" y="398954"/>
                  </a:moveTo>
                  <a:lnTo>
                    <a:pt x="623007" y="648796"/>
                  </a:lnTo>
                  <a:cubicBezTo>
                    <a:pt x="605103" y="679569"/>
                    <a:pt x="572187" y="698500"/>
                    <a:pt x="536585" y="698500"/>
                  </a:cubicBezTo>
                  <a:lnTo>
                    <a:pt x="245193" y="698500"/>
                  </a:lnTo>
                  <a:cubicBezTo>
                    <a:pt x="209591" y="698500"/>
                    <a:pt x="176675" y="679569"/>
                    <a:pt x="158771" y="648796"/>
                  </a:cubicBezTo>
                  <a:lnTo>
                    <a:pt x="13407" y="398954"/>
                  </a:lnTo>
                  <a:cubicBezTo>
                    <a:pt x="-4469" y="368229"/>
                    <a:pt x="-4469" y="330271"/>
                    <a:pt x="13407" y="299546"/>
                  </a:cubicBezTo>
                  <a:lnTo>
                    <a:pt x="158771" y="49704"/>
                  </a:lnTo>
                  <a:cubicBezTo>
                    <a:pt x="176675" y="18931"/>
                    <a:pt x="209591" y="0"/>
                    <a:pt x="245193" y="0"/>
                  </a:cubicBezTo>
                  <a:lnTo>
                    <a:pt x="536585" y="0"/>
                  </a:lnTo>
                  <a:cubicBezTo>
                    <a:pt x="572187" y="0"/>
                    <a:pt x="605103" y="18931"/>
                    <a:pt x="623007" y="49704"/>
                  </a:cubicBezTo>
                  <a:lnTo>
                    <a:pt x="768371" y="299546"/>
                  </a:lnTo>
                  <a:cubicBezTo>
                    <a:pt x="786247" y="330271"/>
                    <a:pt x="786247" y="368229"/>
                    <a:pt x="768371" y="39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99545" y="2356492"/>
            <a:ext cx="6757885" cy="5852024"/>
            <a:chOff x="0" y="0"/>
            <a:chExt cx="4282440" cy="3708400"/>
          </a:xfrm>
        </p:grpSpPr>
        <p:sp>
          <p:nvSpPr>
            <p:cNvPr id="14" name="Freeform 14"/>
            <p:cNvSpPr/>
            <p:nvPr/>
          </p:nvSpPr>
          <p:spPr>
            <a:xfrm>
              <a:off x="92194" y="0"/>
              <a:ext cx="4098052" cy="3708400"/>
            </a:xfrm>
            <a:custGeom>
              <a:avLst/>
              <a:gdLst/>
              <a:ahLst/>
              <a:cxnLst/>
              <a:rect l="l" t="t" r="r" b="b"/>
              <a:pathLst>
                <a:path w="4098052" h="3708400">
                  <a:moveTo>
                    <a:pt x="2775587" y="0"/>
                  </a:moveTo>
                  <a:lnTo>
                    <a:pt x="1322465" y="0"/>
                  </a:lnTo>
                  <a:cubicBezTo>
                    <a:pt x="1109566" y="0"/>
                    <a:pt x="912837" y="113577"/>
                    <a:pt x="806381" y="297949"/>
                  </a:cubicBezTo>
                  <a:lnTo>
                    <a:pt x="79841" y="1556251"/>
                  </a:lnTo>
                  <a:cubicBezTo>
                    <a:pt x="-26613" y="1740620"/>
                    <a:pt x="-26613" y="1967780"/>
                    <a:pt x="79841" y="2152149"/>
                  </a:cubicBezTo>
                  <a:lnTo>
                    <a:pt x="806381" y="3410451"/>
                  </a:lnTo>
                  <a:cubicBezTo>
                    <a:pt x="912837" y="3594824"/>
                    <a:pt x="1109566" y="3708400"/>
                    <a:pt x="1322465" y="3708400"/>
                  </a:cubicBezTo>
                  <a:lnTo>
                    <a:pt x="2775587" y="3708400"/>
                  </a:lnTo>
                  <a:cubicBezTo>
                    <a:pt x="2988487" y="3708400"/>
                    <a:pt x="3185215" y="3594824"/>
                    <a:pt x="3291671" y="3410451"/>
                  </a:cubicBezTo>
                  <a:lnTo>
                    <a:pt x="4018211" y="2152149"/>
                  </a:lnTo>
                  <a:cubicBezTo>
                    <a:pt x="4124666" y="1967780"/>
                    <a:pt x="4124666" y="1740620"/>
                    <a:pt x="4018211" y="1556251"/>
                  </a:cubicBezTo>
                  <a:lnTo>
                    <a:pt x="3291671" y="297949"/>
                  </a:lnTo>
                  <a:cubicBezTo>
                    <a:pt x="3185215" y="113577"/>
                    <a:pt x="2988486" y="0"/>
                    <a:pt x="2775587" y="0"/>
                  </a:cubicBezTo>
                  <a:close/>
                </a:path>
              </a:pathLst>
            </a:custGeom>
            <a:blipFill>
              <a:blip r:embed="rId2"/>
              <a:stretch>
                <a:fillRect l="-29584" r="-29584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07580" y="1571816"/>
            <a:ext cx="8004303" cy="893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30"/>
              </a:lnSpc>
            </a:pPr>
            <a:r>
              <a:rPr lang="en-US" sz="6324" b="1" spc="-139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ЖЕКЕ  ЖҰМЫС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307580" y="3388489"/>
            <a:ext cx="9653547" cy="213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4"/>
              </a:lnSpc>
              <a:spcBef>
                <a:spcPct val="0"/>
              </a:spcBef>
            </a:pPr>
            <a:r>
              <a:rPr lang="en-US" sz="3031" b="1" i="1">
                <a:solidFill>
                  <a:srgbClr val="8564FB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Кітаппен жұмыс</a:t>
            </a:r>
          </a:p>
          <a:p>
            <a:pPr algn="ctr">
              <a:lnSpc>
                <a:spcPts val="4244"/>
              </a:lnSpc>
              <a:spcBef>
                <a:spcPct val="0"/>
              </a:spcBef>
            </a:pPr>
            <a:r>
              <a:rPr lang="en-US" sz="3031" b="1" i="1">
                <a:solidFill>
                  <a:srgbClr val="8564FB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106-бет, 2-тапсырма. Үлгі кестені пайдаланып бүгінгі балалар мен Тортайдың арман-мақсаттарын салыстыру.</a:t>
            </a:r>
          </a:p>
        </p:txBody>
      </p:sp>
      <p:grpSp>
        <p:nvGrpSpPr>
          <p:cNvPr id="4" name="Group 4"/>
          <p:cNvGrpSpPr/>
          <p:nvPr/>
        </p:nvGrpSpPr>
        <p:grpSpPr>
          <a:xfrm rot="1810976">
            <a:off x="-2064256" y="-3887041"/>
            <a:ext cx="9026634" cy="15170825"/>
            <a:chOff x="0" y="0"/>
            <a:chExt cx="2377385" cy="39956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7385" cy="3995608"/>
            </a:xfrm>
            <a:custGeom>
              <a:avLst/>
              <a:gdLst/>
              <a:ahLst/>
              <a:cxnLst/>
              <a:rect l="l" t="t" r="r" b="b"/>
              <a:pathLst>
                <a:path w="2377385" h="3995608">
                  <a:moveTo>
                    <a:pt x="0" y="0"/>
                  </a:moveTo>
                  <a:lnTo>
                    <a:pt x="2377385" y="0"/>
                  </a:lnTo>
                  <a:lnTo>
                    <a:pt x="2377385" y="3995608"/>
                  </a:lnTo>
                  <a:lnTo>
                    <a:pt x="0" y="3995608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377385" cy="402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83467" y="8579949"/>
            <a:ext cx="4590041" cy="3944567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13194" y="0"/>
              <a:ext cx="786412" cy="698500"/>
            </a:xfrm>
            <a:custGeom>
              <a:avLst/>
              <a:gdLst/>
              <a:ahLst/>
              <a:cxnLst/>
              <a:rect l="l" t="t" r="r" b="b"/>
              <a:pathLst>
                <a:path w="786412" h="698500">
                  <a:moveTo>
                    <a:pt x="775008" y="391528"/>
                  </a:moveTo>
                  <a:lnTo>
                    <a:pt x="621004" y="656222"/>
                  </a:lnTo>
                  <a:cubicBezTo>
                    <a:pt x="605775" y="682397"/>
                    <a:pt x="577776" y="698500"/>
                    <a:pt x="547492" y="698500"/>
                  </a:cubicBezTo>
                  <a:lnTo>
                    <a:pt x="238920" y="698500"/>
                  </a:lnTo>
                  <a:cubicBezTo>
                    <a:pt x="208636" y="698500"/>
                    <a:pt x="180637" y="682397"/>
                    <a:pt x="165408" y="656222"/>
                  </a:cubicBezTo>
                  <a:lnTo>
                    <a:pt x="11404" y="391528"/>
                  </a:lnTo>
                  <a:cubicBezTo>
                    <a:pt x="-3801" y="365394"/>
                    <a:pt x="-3801" y="333106"/>
                    <a:pt x="11404" y="306972"/>
                  </a:cubicBezTo>
                  <a:lnTo>
                    <a:pt x="165408" y="42278"/>
                  </a:lnTo>
                  <a:cubicBezTo>
                    <a:pt x="180637" y="16103"/>
                    <a:pt x="208636" y="0"/>
                    <a:pt x="238920" y="0"/>
                  </a:cubicBezTo>
                  <a:lnTo>
                    <a:pt x="547492" y="0"/>
                  </a:lnTo>
                  <a:cubicBezTo>
                    <a:pt x="577776" y="0"/>
                    <a:pt x="605775" y="16103"/>
                    <a:pt x="621004" y="42278"/>
                  </a:cubicBezTo>
                  <a:lnTo>
                    <a:pt x="775008" y="306972"/>
                  </a:lnTo>
                  <a:cubicBezTo>
                    <a:pt x="790213" y="333106"/>
                    <a:pt x="790213" y="365394"/>
                    <a:pt x="775008" y="391528"/>
                  </a:cubicBezTo>
                  <a:close/>
                </a:path>
              </a:pathLst>
            </a:custGeom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462" y="1985060"/>
            <a:ext cx="7674052" cy="6594889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15511" y="0"/>
              <a:ext cx="781777" cy="698500"/>
            </a:xfrm>
            <a:custGeom>
              <a:avLst/>
              <a:gdLst/>
              <a:ahLst/>
              <a:cxnLst/>
              <a:rect l="l" t="t" r="r" b="b"/>
              <a:pathLst>
                <a:path w="781777" h="698500">
                  <a:moveTo>
                    <a:pt x="768371" y="398954"/>
                  </a:moveTo>
                  <a:lnTo>
                    <a:pt x="623007" y="648796"/>
                  </a:lnTo>
                  <a:cubicBezTo>
                    <a:pt x="605103" y="679569"/>
                    <a:pt x="572187" y="698500"/>
                    <a:pt x="536585" y="698500"/>
                  </a:cubicBezTo>
                  <a:lnTo>
                    <a:pt x="245193" y="698500"/>
                  </a:lnTo>
                  <a:cubicBezTo>
                    <a:pt x="209591" y="698500"/>
                    <a:pt x="176675" y="679569"/>
                    <a:pt x="158771" y="648796"/>
                  </a:cubicBezTo>
                  <a:lnTo>
                    <a:pt x="13407" y="398954"/>
                  </a:lnTo>
                  <a:cubicBezTo>
                    <a:pt x="-4469" y="368229"/>
                    <a:pt x="-4469" y="330271"/>
                    <a:pt x="13407" y="299546"/>
                  </a:cubicBezTo>
                  <a:lnTo>
                    <a:pt x="158771" y="49704"/>
                  </a:lnTo>
                  <a:cubicBezTo>
                    <a:pt x="176675" y="18931"/>
                    <a:pt x="209591" y="0"/>
                    <a:pt x="245193" y="0"/>
                  </a:cubicBezTo>
                  <a:lnTo>
                    <a:pt x="536585" y="0"/>
                  </a:lnTo>
                  <a:cubicBezTo>
                    <a:pt x="572187" y="0"/>
                    <a:pt x="605103" y="18931"/>
                    <a:pt x="623007" y="49704"/>
                  </a:cubicBezTo>
                  <a:lnTo>
                    <a:pt x="768371" y="299546"/>
                  </a:lnTo>
                  <a:cubicBezTo>
                    <a:pt x="786247" y="330271"/>
                    <a:pt x="786247" y="368229"/>
                    <a:pt x="768371" y="39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99545" y="2356492"/>
            <a:ext cx="6757885" cy="5852024"/>
            <a:chOff x="0" y="0"/>
            <a:chExt cx="4282440" cy="3708400"/>
          </a:xfrm>
        </p:grpSpPr>
        <p:sp>
          <p:nvSpPr>
            <p:cNvPr id="14" name="Freeform 14"/>
            <p:cNvSpPr/>
            <p:nvPr/>
          </p:nvSpPr>
          <p:spPr>
            <a:xfrm>
              <a:off x="92194" y="0"/>
              <a:ext cx="4098052" cy="3708400"/>
            </a:xfrm>
            <a:custGeom>
              <a:avLst/>
              <a:gdLst/>
              <a:ahLst/>
              <a:cxnLst/>
              <a:rect l="l" t="t" r="r" b="b"/>
              <a:pathLst>
                <a:path w="4098052" h="3708400">
                  <a:moveTo>
                    <a:pt x="2775587" y="0"/>
                  </a:moveTo>
                  <a:lnTo>
                    <a:pt x="1322465" y="0"/>
                  </a:lnTo>
                  <a:cubicBezTo>
                    <a:pt x="1109566" y="0"/>
                    <a:pt x="912837" y="113577"/>
                    <a:pt x="806381" y="297949"/>
                  </a:cubicBezTo>
                  <a:lnTo>
                    <a:pt x="79841" y="1556251"/>
                  </a:lnTo>
                  <a:cubicBezTo>
                    <a:pt x="-26613" y="1740620"/>
                    <a:pt x="-26613" y="1967780"/>
                    <a:pt x="79841" y="2152149"/>
                  </a:cubicBezTo>
                  <a:lnTo>
                    <a:pt x="806381" y="3410451"/>
                  </a:lnTo>
                  <a:cubicBezTo>
                    <a:pt x="912837" y="3594824"/>
                    <a:pt x="1109566" y="3708400"/>
                    <a:pt x="1322465" y="3708400"/>
                  </a:cubicBezTo>
                  <a:lnTo>
                    <a:pt x="2775587" y="3708400"/>
                  </a:lnTo>
                  <a:cubicBezTo>
                    <a:pt x="2988487" y="3708400"/>
                    <a:pt x="3185215" y="3594824"/>
                    <a:pt x="3291671" y="3410451"/>
                  </a:cubicBezTo>
                  <a:lnTo>
                    <a:pt x="4018211" y="2152149"/>
                  </a:lnTo>
                  <a:cubicBezTo>
                    <a:pt x="4124666" y="1967780"/>
                    <a:pt x="4124666" y="1740620"/>
                    <a:pt x="4018211" y="1556251"/>
                  </a:cubicBezTo>
                  <a:lnTo>
                    <a:pt x="3291671" y="297949"/>
                  </a:lnTo>
                  <a:cubicBezTo>
                    <a:pt x="3185215" y="113577"/>
                    <a:pt x="2988486" y="0"/>
                    <a:pt x="2775587" y="0"/>
                  </a:cubicBezTo>
                  <a:close/>
                </a:path>
              </a:pathLst>
            </a:custGeom>
            <a:blipFill>
              <a:blip r:embed="rId2"/>
              <a:stretch>
                <a:fillRect t="-35531" b="-35531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5" name="TextBox 15"/>
          <p:cNvSpPr txBox="1"/>
          <p:nvPr/>
        </p:nvSpPr>
        <p:spPr>
          <a:xfrm>
            <a:off x="7657431" y="7357665"/>
            <a:ext cx="10013625" cy="2406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7"/>
              </a:lnSpc>
              <a:spcBef>
                <a:spcPct val="0"/>
              </a:spcBef>
            </a:pPr>
            <a:r>
              <a:rPr lang="en-US" sz="2319">
                <a:solidFill>
                  <a:srgbClr val="1800AD"/>
                </a:solidFill>
                <a:latin typeface="Lora"/>
                <a:ea typeface="Lora"/>
                <a:cs typeface="Lora"/>
                <a:sym typeface="Lora"/>
              </a:rPr>
              <a:t>Дескриптор</a:t>
            </a:r>
          </a:p>
          <a:p>
            <a:pPr algn="ctr">
              <a:lnSpc>
                <a:spcPts val="3247"/>
              </a:lnSpc>
              <a:spcBef>
                <a:spcPct val="0"/>
              </a:spcBef>
            </a:pPr>
            <a:r>
              <a:rPr lang="en-US" sz="2319" b="1">
                <a:solidFill>
                  <a:srgbClr val="1800AD"/>
                </a:solidFill>
                <a:latin typeface="Lora Bold"/>
                <a:ea typeface="Lora Bold"/>
                <a:cs typeface="Lora Bold"/>
                <a:sym typeface="Lora Bold"/>
              </a:rPr>
              <a:t>- Бүгінгі балалар мен Тортайдың қызығушылықтары мен армандарын салыстырады -1 б.</a:t>
            </a:r>
          </a:p>
          <a:p>
            <a:pPr algn="ctr">
              <a:lnSpc>
                <a:spcPts val="3247"/>
              </a:lnSpc>
              <a:spcBef>
                <a:spcPct val="0"/>
              </a:spcBef>
            </a:pPr>
            <a:r>
              <a:rPr lang="en-US" sz="2319" b="1">
                <a:solidFill>
                  <a:srgbClr val="1800AD"/>
                </a:solidFill>
                <a:latin typeface="Lora Bold"/>
                <a:ea typeface="Lora Bold"/>
                <a:cs typeface="Lora Bold"/>
                <a:sym typeface="Lora Bold"/>
              </a:rPr>
              <a:t>- Графикалық мәтінге жазып, мысалдар арқылы дәлелдейді -1 б.</a:t>
            </a:r>
          </a:p>
          <a:p>
            <a:pPr algn="ctr">
              <a:lnSpc>
                <a:spcPts val="3247"/>
              </a:lnSpc>
              <a:spcBef>
                <a:spcPct val="0"/>
              </a:spcBef>
            </a:pPr>
            <a:r>
              <a:rPr lang="en-US" sz="2319">
                <a:solidFill>
                  <a:srgbClr val="1800AD"/>
                </a:solidFill>
                <a:latin typeface="Lora"/>
                <a:ea typeface="Lora"/>
                <a:cs typeface="Lora"/>
                <a:sym typeface="Lora"/>
              </a:rPr>
              <a:t>Барлығы: 2 балл</a:t>
            </a:r>
          </a:p>
          <a:p>
            <a:pPr algn="ctr">
              <a:lnSpc>
                <a:spcPts val="3247"/>
              </a:lnSpc>
              <a:spcBef>
                <a:spcPct val="0"/>
              </a:spcBef>
            </a:pPr>
            <a:r>
              <a:rPr lang="en-US" sz="2319">
                <a:solidFill>
                  <a:srgbClr val="1800AD"/>
                </a:solidFill>
                <a:latin typeface="Lora"/>
                <a:ea typeface="Lora"/>
                <a:cs typeface="Lora"/>
                <a:sym typeface="Lora"/>
              </a:rPr>
              <a:t>ҚБ: «Ақ боз ат» әдісі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96796" y="0"/>
            <a:ext cx="12840796" cy="11035059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9270" y="0"/>
              <a:ext cx="794260" cy="698500"/>
            </a:xfrm>
            <a:custGeom>
              <a:avLst/>
              <a:gdLst/>
              <a:ahLst/>
              <a:cxnLst/>
              <a:rect l="l" t="t" r="r" b="b"/>
              <a:pathLst>
                <a:path w="794260" h="698500">
                  <a:moveTo>
                    <a:pt x="786247" y="378954"/>
                  </a:moveTo>
                  <a:lnTo>
                    <a:pt x="617613" y="668796"/>
                  </a:lnTo>
                  <a:cubicBezTo>
                    <a:pt x="606913" y="687186"/>
                    <a:pt x="587241" y="698500"/>
                    <a:pt x="565964" y="698500"/>
                  </a:cubicBezTo>
                  <a:lnTo>
                    <a:pt x="228296" y="698500"/>
                  </a:lnTo>
                  <a:cubicBezTo>
                    <a:pt x="207019" y="698500"/>
                    <a:pt x="187347" y="687186"/>
                    <a:pt x="176647" y="668796"/>
                  </a:cubicBezTo>
                  <a:lnTo>
                    <a:pt x="8013" y="378954"/>
                  </a:lnTo>
                  <a:cubicBezTo>
                    <a:pt x="-2671" y="360592"/>
                    <a:pt x="-2671" y="337908"/>
                    <a:pt x="8013" y="319546"/>
                  </a:cubicBezTo>
                  <a:lnTo>
                    <a:pt x="176647" y="29704"/>
                  </a:lnTo>
                  <a:cubicBezTo>
                    <a:pt x="187347" y="11314"/>
                    <a:pt x="207019" y="0"/>
                    <a:pt x="228296" y="0"/>
                  </a:cubicBezTo>
                  <a:lnTo>
                    <a:pt x="565964" y="0"/>
                  </a:lnTo>
                  <a:cubicBezTo>
                    <a:pt x="587241" y="0"/>
                    <a:pt x="606913" y="11314"/>
                    <a:pt x="617613" y="29704"/>
                  </a:cubicBezTo>
                  <a:lnTo>
                    <a:pt x="786247" y="319546"/>
                  </a:lnTo>
                  <a:cubicBezTo>
                    <a:pt x="796931" y="337908"/>
                    <a:pt x="796931" y="360592"/>
                    <a:pt x="786247" y="37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69948" y="6434854"/>
            <a:ext cx="7674052" cy="6594889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15511" y="0"/>
              <a:ext cx="781777" cy="698500"/>
            </a:xfrm>
            <a:custGeom>
              <a:avLst/>
              <a:gdLst/>
              <a:ahLst/>
              <a:cxnLst/>
              <a:rect l="l" t="t" r="r" b="b"/>
              <a:pathLst>
                <a:path w="781777" h="698500">
                  <a:moveTo>
                    <a:pt x="768371" y="398954"/>
                  </a:moveTo>
                  <a:lnTo>
                    <a:pt x="623007" y="648796"/>
                  </a:lnTo>
                  <a:cubicBezTo>
                    <a:pt x="605103" y="679569"/>
                    <a:pt x="572187" y="698500"/>
                    <a:pt x="536585" y="698500"/>
                  </a:cubicBezTo>
                  <a:lnTo>
                    <a:pt x="245193" y="698500"/>
                  </a:lnTo>
                  <a:cubicBezTo>
                    <a:pt x="209591" y="698500"/>
                    <a:pt x="176675" y="679569"/>
                    <a:pt x="158771" y="648796"/>
                  </a:cubicBezTo>
                  <a:lnTo>
                    <a:pt x="13407" y="398954"/>
                  </a:lnTo>
                  <a:cubicBezTo>
                    <a:pt x="-4469" y="368229"/>
                    <a:pt x="-4469" y="330271"/>
                    <a:pt x="13407" y="299546"/>
                  </a:cubicBezTo>
                  <a:lnTo>
                    <a:pt x="158771" y="49704"/>
                  </a:lnTo>
                  <a:cubicBezTo>
                    <a:pt x="176675" y="18931"/>
                    <a:pt x="209591" y="0"/>
                    <a:pt x="245193" y="0"/>
                  </a:cubicBezTo>
                  <a:lnTo>
                    <a:pt x="536585" y="0"/>
                  </a:lnTo>
                  <a:cubicBezTo>
                    <a:pt x="572187" y="0"/>
                    <a:pt x="605103" y="18931"/>
                    <a:pt x="623007" y="49704"/>
                  </a:cubicBezTo>
                  <a:lnTo>
                    <a:pt x="768371" y="299546"/>
                  </a:lnTo>
                  <a:cubicBezTo>
                    <a:pt x="786247" y="330271"/>
                    <a:pt x="786247" y="368229"/>
                    <a:pt x="768371" y="39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28031" y="6806286"/>
            <a:ext cx="6757885" cy="5852024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92194" y="0"/>
              <a:ext cx="4098052" cy="3708400"/>
            </a:xfrm>
            <a:custGeom>
              <a:avLst/>
              <a:gdLst/>
              <a:ahLst/>
              <a:cxnLst/>
              <a:rect l="l" t="t" r="r" b="b"/>
              <a:pathLst>
                <a:path w="4098052" h="3708400">
                  <a:moveTo>
                    <a:pt x="2775587" y="0"/>
                  </a:moveTo>
                  <a:lnTo>
                    <a:pt x="1322465" y="0"/>
                  </a:lnTo>
                  <a:cubicBezTo>
                    <a:pt x="1109566" y="0"/>
                    <a:pt x="912837" y="113577"/>
                    <a:pt x="806381" y="297949"/>
                  </a:cubicBezTo>
                  <a:lnTo>
                    <a:pt x="79841" y="1556251"/>
                  </a:lnTo>
                  <a:cubicBezTo>
                    <a:pt x="-26613" y="1740620"/>
                    <a:pt x="-26613" y="1967780"/>
                    <a:pt x="79841" y="2152149"/>
                  </a:cubicBezTo>
                  <a:lnTo>
                    <a:pt x="806381" y="3410451"/>
                  </a:lnTo>
                  <a:cubicBezTo>
                    <a:pt x="912837" y="3594824"/>
                    <a:pt x="1109566" y="3708400"/>
                    <a:pt x="1322465" y="3708400"/>
                  </a:cubicBezTo>
                  <a:lnTo>
                    <a:pt x="2775587" y="3708400"/>
                  </a:lnTo>
                  <a:cubicBezTo>
                    <a:pt x="2988487" y="3708400"/>
                    <a:pt x="3185215" y="3594824"/>
                    <a:pt x="3291671" y="3410451"/>
                  </a:cubicBezTo>
                  <a:lnTo>
                    <a:pt x="4018211" y="2152149"/>
                  </a:lnTo>
                  <a:cubicBezTo>
                    <a:pt x="4124666" y="1967780"/>
                    <a:pt x="4124666" y="1740620"/>
                    <a:pt x="4018211" y="1556251"/>
                  </a:cubicBezTo>
                  <a:lnTo>
                    <a:pt x="3291671" y="297949"/>
                  </a:lnTo>
                  <a:cubicBezTo>
                    <a:pt x="3185215" y="113577"/>
                    <a:pt x="2988486" y="0"/>
                    <a:pt x="2775587" y="0"/>
                  </a:cubicBezTo>
                  <a:close/>
                </a:path>
              </a:pathLst>
            </a:custGeom>
            <a:blipFill>
              <a:blip r:embed="rId2"/>
              <a:stretch>
                <a:fillRect l="-42103" r="-42103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6556187" y="-1473541"/>
            <a:ext cx="3429332" cy="2947082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17660" y="0"/>
              <a:ext cx="777480" cy="698500"/>
            </a:xfrm>
            <a:custGeom>
              <a:avLst/>
              <a:gdLst/>
              <a:ahLst/>
              <a:cxnLst/>
              <a:rect l="l" t="t" r="r" b="b"/>
              <a:pathLst>
                <a:path w="777480" h="698500">
                  <a:moveTo>
                    <a:pt x="762216" y="405838"/>
                  </a:moveTo>
                  <a:lnTo>
                    <a:pt x="624864" y="641912"/>
                  </a:lnTo>
                  <a:cubicBezTo>
                    <a:pt x="604480" y="676947"/>
                    <a:pt x="567004" y="698500"/>
                    <a:pt x="526471" y="698500"/>
                  </a:cubicBezTo>
                  <a:lnTo>
                    <a:pt x="251009" y="698500"/>
                  </a:lnTo>
                  <a:cubicBezTo>
                    <a:pt x="210476" y="698500"/>
                    <a:pt x="173000" y="676947"/>
                    <a:pt x="152616" y="641912"/>
                  </a:cubicBezTo>
                  <a:lnTo>
                    <a:pt x="15264" y="405838"/>
                  </a:lnTo>
                  <a:cubicBezTo>
                    <a:pt x="-5088" y="370858"/>
                    <a:pt x="-5088" y="327642"/>
                    <a:pt x="15264" y="292662"/>
                  </a:cubicBezTo>
                  <a:lnTo>
                    <a:pt x="152616" y="56588"/>
                  </a:lnTo>
                  <a:cubicBezTo>
                    <a:pt x="173000" y="21553"/>
                    <a:pt x="210476" y="0"/>
                    <a:pt x="251009" y="0"/>
                  </a:cubicBezTo>
                  <a:lnTo>
                    <a:pt x="526471" y="0"/>
                  </a:lnTo>
                  <a:cubicBezTo>
                    <a:pt x="567004" y="0"/>
                    <a:pt x="604480" y="21553"/>
                    <a:pt x="624864" y="56588"/>
                  </a:cubicBezTo>
                  <a:lnTo>
                    <a:pt x="762216" y="292662"/>
                  </a:lnTo>
                  <a:cubicBezTo>
                    <a:pt x="782568" y="327642"/>
                    <a:pt x="782568" y="370858"/>
                    <a:pt x="762216" y="405838"/>
                  </a:cubicBezTo>
                  <a:close/>
                </a:path>
              </a:pathLst>
            </a:custGeom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-2390621" y="1473541"/>
            <a:ext cx="8106638" cy="1202800"/>
            <a:chOff x="0" y="0"/>
            <a:chExt cx="4707755" cy="698500"/>
          </a:xfrm>
        </p:grpSpPr>
        <p:sp>
          <p:nvSpPr>
            <p:cNvPr id="14" name="Freeform 14"/>
            <p:cNvSpPr/>
            <p:nvPr/>
          </p:nvSpPr>
          <p:spPr>
            <a:xfrm>
              <a:off x="6183" y="0"/>
              <a:ext cx="4695390" cy="698500"/>
            </a:xfrm>
            <a:custGeom>
              <a:avLst/>
              <a:gdLst/>
              <a:ahLst/>
              <a:cxnLst/>
              <a:rect l="l" t="t" r="r" b="b"/>
              <a:pathLst>
                <a:path w="4695390" h="698500">
                  <a:moveTo>
                    <a:pt x="4690046" y="369061"/>
                  </a:moveTo>
                  <a:lnTo>
                    <a:pt x="4509899" y="678689"/>
                  </a:lnTo>
                  <a:cubicBezTo>
                    <a:pt x="4502762" y="690954"/>
                    <a:pt x="4489643" y="698500"/>
                    <a:pt x="4475452" y="698500"/>
                  </a:cubicBezTo>
                  <a:lnTo>
                    <a:pt x="219937" y="698500"/>
                  </a:lnTo>
                  <a:cubicBezTo>
                    <a:pt x="205747" y="698500"/>
                    <a:pt x="192627" y="690954"/>
                    <a:pt x="185491" y="678689"/>
                  </a:cubicBezTo>
                  <a:lnTo>
                    <a:pt x="5343" y="369061"/>
                  </a:lnTo>
                  <a:cubicBezTo>
                    <a:pt x="-1782" y="356815"/>
                    <a:pt x="-1782" y="341685"/>
                    <a:pt x="5343" y="329439"/>
                  </a:cubicBezTo>
                  <a:lnTo>
                    <a:pt x="185491" y="19811"/>
                  </a:lnTo>
                  <a:cubicBezTo>
                    <a:pt x="192627" y="7546"/>
                    <a:pt x="205747" y="0"/>
                    <a:pt x="219937" y="0"/>
                  </a:cubicBezTo>
                  <a:lnTo>
                    <a:pt x="4475452" y="0"/>
                  </a:lnTo>
                  <a:cubicBezTo>
                    <a:pt x="4489643" y="0"/>
                    <a:pt x="4502762" y="7546"/>
                    <a:pt x="4509899" y="19811"/>
                  </a:cubicBezTo>
                  <a:lnTo>
                    <a:pt x="4690046" y="329439"/>
                  </a:lnTo>
                  <a:cubicBezTo>
                    <a:pt x="4697171" y="341685"/>
                    <a:pt x="4697171" y="356815"/>
                    <a:pt x="4690046" y="36906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28575"/>
              <a:ext cx="4479155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365446" y="7846131"/>
            <a:ext cx="4788292" cy="4114938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12648" y="0"/>
              <a:ext cx="787504" cy="698500"/>
            </a:xfrm>
            <a:custGeom>
              <a:avLst/>
              <a:gdLst/>
              <a:ahLst/>
              <a:cxnLst/>
              <a:rect l="l" t="t" r="r" b="b"/>
              <a:pathLst>
                <a:path w="787504" h="698500">
                  <a:moveTo>
                    <a:pt x="776572" y="389778"/>
                  </a:moveTo>
                  <a:lnTo>
                    <a:pt x="620532" y="657972"/>
                  </a:lnTo>
                  <a:cubicBezTo>
                    <a:pt x="605933" y="683064"/>
                    <a:pt x="579093" y="698500"/>
                    <a:pt x="550064" y="698500"/>
                  </a:cubicBezTo>
                  <a:lnTo>
                    <a:pt x="237440" y="698500"/>
                  </a:lnTo>
                  <a:cubicBezTo>
                    <a:pt x="208411" y="698500"/>
                    <a:pt x="181571" y="683064"/>
                    <a:pt x="166972" y="657972"/>
                  </a:cubicBezTo>
                  <a:lnTo>
                    <a:pt x="10932" y="389778"/>
                  </a:lnTo>
                  <a:cubicBezTo>
                    <a:pt x="-3644" y="364725"/>
                    <a:pt x="-3644" y="333775"/>
                    <a:pt x="10932" y="308722"/>
                  </a:cubicBezTo>
                  <a:lnTo>
                    <a:pt x="166972" y="40528"/>
                  </a:lnTo>
                  <a:cubicBezTo>
                    <a:pt x="181571" y="15436"/>
                    <a:pt x="208411" y="0"/>
                    <a:pt x="237440" y="0"/>
                  </a:cubicBezTo>
                  <a:lnTo>
                    <a:pt x="550064" y="0"/>
                  </a:lnTo>
                  <a:cubicBezTo>
                    <a:pt x="579093" y="0"/>
                    <a:pt x="605933" y="15436"/>
                    <a:pt x="620532" y="40528"/>
                  </a:cubicBezTo>
                  <a:lnTo>
                    <a:pt x="776572" y="308722"/>
                  </a:lnTo>
                  <a:cubicBezTo>
                    <a:pt x="791148" y="333775"/>
                    <a:pt x="791148" y="364725"/>
                    <a:pt x="776572" y="389778"/>
                  </a:cubicBezTo>
                  <a:close/>
                </a:path>
              </a:pathLst>
            </a:custGeom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3413642"/>
            <a:ext cx="7242154" cy="983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22"/>
              </a:lnSpc>
            </a:pPr>
            <a:r>
              <a:rPr lang="en-US" sz="7057" b="1" spc="-155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БЕКІТУ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472662" y="8055880"/>
            <a:ext cx="7272033" cy="677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2"/>
              </a:lnSpc>
              <a:spcBef>
                <a:spcPct val="0"/>
              </a:spcBef>
            </a:pPr>
            <a:r>
              <a:rPr lang="en-US" sz="3944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ҚБ: Ауызша мадақтау арқылы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23720" y="444110"/>
            <a:ext cx="6348159" cy="2547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81"/>
              </a:lnSpc>
            </a:pPr>
            <a:r>
              <a:rPr lang="en-US" sz="6186" b="1" spc="-136">
                <a:solidFill>
                  <a:srgbClr val="1800AD"/>
                </a:solidFill>
                <a:latin typeface="Lora Bold"/>
                <a:ea typeface="Lora Bold"/>
                <a:cs typeface="Lora Bold"/>
                <a:sym typeface="Lora Bold"/>
              </a:rPr>
              <a:t>«Шындық немесе жалған»,</a:t>
            </a:r>
          </a:p>
          <a:p>
            <a:pPr algn="l">
              <a:lnSpc>
                <a:spcPts val="6681"/>
              </a:lnSpc>
            </a:pPr>
            <a:r>
              <a:rPr lang="en-US" sz="6186" b="1" spc="-136">
                <a:solidFill>
                  <a:srgbClr val="1800AD"/>
                </a:solidFill>
                <a:latin typeface="Lora Bold"/>
                <a:ea typeface="Lora Bold"/>
                <a:cs typeface="Lora Bold"/>
                <a:sym typeface="Lora Bold"/>
              </a:rPr>
              <a:t>«Сәйкестендіру»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296400" y="4640366"/>
            <a:ext cx="7280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5400" u="sng" dirty="0">
                <a:hlinkClick r:id="rId3"/>
              </a:rPr>
              <a:t>https://gemini.google.com/share/e6a4ad74fd0e</a:t>
            </a:r>
            <a:r>
              <a:rPr lang="kk-KZ" sz="5400" dirty="0"/>
              <a:t> </a:t>
            </a:r>
            <a:endParaRPr lang="ru-RU" sz="5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5065" y="5870407"/>
            <a:ext cx="7517262" cy="7517262"/>
          </a:xfrm>
          <a:custGeom>
            <a:avLst/>
            <a:gdLst/>
            <a:ahLst/>
            <a:cxnLst/>
            <a:rect l="l" t="t" r="r" b="b"/>
            <a:pathLst>
              <a:path w="7517262" h="7517262">
                <a:moveTo>
                  <a:pt x="0" y="0"/>
                </a:moveTo>
                <a:lnTo>
                  <a:pt x="7517262" y="0"/>
                </a:lnTo>
                <a:lnTo>
                  <a:pt x="7517262" y="7517262"/>
                </a:lnTo>
                <a:lnTo>
                  <a:pt x="0" y="7517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829736" y="6144106"/>
            <a:ext cx="8110386" cy="6969863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7467" y="0"/>
              <a:ext cx="797866" cy="698500"/>
            </a:xfrm>
            <a:custGeom>
              <a:avLst/>
              <a:gdLst/>
              <a:ahLst/>
              <a:cxnLst/>
              <a:rect l="l" t="t" r="r" b="b"/>
              <a:pathLst>
                <a:path w="797866" h="698500">
                  <a:moveTo>
                    <a:pt x="791412" y="373177"/>
                  </a:moveTo>
                  <a:lnTo>
                    <a:pt x="616054" y="674573"/>
                  </a:lnTo>
                  <a:cubicBezTo>
                    <a:pt x="607435" y="689387"/>
                    <a:pt x="591589" y="698500"/>
                    <a:pt x="574451" y="698500"/>
                  </a:cubicBezTo>
                  <a:lnTo>
                    <a:pt x="223415" y="698500"/>
                  </a:lnTo>
                  <a:cubicBezTo>
                    <a:pt x="206277" y="698500"/>
                    <a:pt x="190431" y="689387"/>
                    <a:pt x="181812" y="674573"/>
                  </a:cubicBezTo>
                  <a:lnTo>
                    <a:pt x="6454" y="373177"/>
                  </a:lnTo>
                  <a:cubicBezTo>
                    <a:pt x="-2151" y="358386"/>
                    <a:pt x="-2151" y="340114"/>
                    <a:pt x="6454" y="325323"/>
                  </a:cubicBezTo>
                  <a:lnTo>
                    <a:pt x="181812" y="23927"/>
                  </a:lnTo>
                  <a:cubicBezTo>
                    <a:pt x="190431" y="9113"/>
                    <a:pt x="206277" y="0"/>
                    <a:pt x="223415" y="0"/>
                  </a:cubicBezTo>
                  <a:lnTo>
                    <a:pt x="574451" y="0"/>
                  </a:lnTo>
                  <a:cubicBezTo>
                    <a:pt x="591589" y="0"/>
                    <a:pt x="607435" y="9113"/>
                    <a:pt x="616054" y="23927"/>
                  </a:cubicBezTo>
                  <a:lnTo>
                    <a:pt x="791412" y="325323"/>
                  </a:lnTo>
                  <a:cubicBezTo>
                    <a:pt x="800017" y="340114"/>
                    <a:pt x="800017" y="358386"/>
                    <a:pt x="791412" y="37317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3279071" y="-1070636"/>
            <a:ext cx="8264793" cy="4333987"/>
            <a:chOff x="0" y="0"/>
            <a:chExt cx="1100372" cy="577026"/>
          </a:xfrm>
        </p:grpSpPr>
        <p:sp>
          <p:nvSpPr>
            <p:cNvPr id="7" name="Freeform 7"/>
            <p:cNvSpPr/>
            <p:nvPr/>
          </p:nvSpPr>
          <p:spPr>
            <a:xfrm>
              <a:off x="8606" y="0"/>
              <a:ext cx="1083160" cy="577026"/>
            </a:xfrm>
            <a:custGeom>
              <a:avLst/>
              <a:gdLst/>
              <a:ahLst/>
              <a:cxnLst/>
              <a:rect l="l" t="t" r="r" b="b"/>
              <a:pathLst>
                <a:path w="1083160" h="577026">
                  <a:moveTo>
                    <a:pt x="1076124" y="310723"/>
                  </a:moveTo>
                  <a:lnTo>
                    <a:pt x="904208" y="554816"/>
                  </a:lnTo>
                  <a:cubicBezTo>
                    <a:pt x="894401" y="568741"/>
                    <a:pt x="878433" y="577026"/>
                    <a:pt x="861401" y="577026"/>
                  </a:cubicBezTo>
                  <a:lnTo>
                    <a:pt x="221759" y="577026"/>
                  </a:lnTo>
                  <a:cubicBezTo>
                    <a:pt x="204727" y="577026"/>
                    <a:pt x="188759" y="568741"/>
                    <a:pt x="178952" y="554816"/>
                  </a:cubicBezTo>
                  <a:lnTo>
                    <a:pt x="7036" y="310723"/>
                  </a:lnTo>
                  <a:cubicBezTo>
                    <a:pt x="-2345" y="297402"/>
                    <a:pt x="-2345" y="279624"/>
                    <a:pt x="7036" y="266303"/>
                  </a:cubicBezTo>
                  <a:lnTo>
                    <a:pt x="178952" y="22210"/>
                  </a:lnTo>
                  <a:cubicBezTo>
                    <a:pt x="188759" y="8285"/>
                    <a:pt x="204727" y="0"/>
                    <a:pt x="221759" y="0"/>
                  </a:cubicBezTo>
                  <a:lnTo>
                    <a:pt x="861401" y="0"/>
                  </a:lnTo>
                  <a:cubicBezTo>
                    <a:pt x="878433" y="0"/>
                    <a:pt x="894401" y="8285"/>
                    <a:pt x="904208" y="22210"/>
                  </a:cubicBezTo>
                  <a:lnTo>
                    <a:pt x="1076124" y="266303"/>
                  </a:lnTo>
                  <a:cubicBezTo>
                    <a:pt x="1085505" y="279624"/>
                    <a:pt x="1085505" y="297402"/>
                    <a:pt x="1076124" y="310723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28575"/>
              <a:ext cx="871772" cy="605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-344093" y="-1814710"/>
            <a:ext cx="5996155" cy="2480677"/>
            <a:chOff x="0" y="0"/>
            <a:chExt cx="1688376" cy="698500"/>
          </a:xfrm>
        </p:grpSpPr>
        <p:sp>
          <p:nvSpPr>
            <p:cNvPr id="10" name="Freeform 10"/>
            <p:cNvSpPr/>
            <p:nvPr/>
          </p:nvSpPr>
          <p:spPr>
            <a:xfrm>
              <a:off x="10100" y="0"/>
              <a:ext cx="1668176" cy="698500"/>
            </a:xfrm>
            <a:custGeom>
              <a:avLst/>
              <a:gdLst/>
              <a:ahLst/>
              <a:cxnLst/>
              <a:rect l="l" t="t" r="r" b="b"/>
              <a:pathLst>
                <a:path w="1668176" h="698500">
                  <a:moveTo>
                    <a:pt x="1659446" y="381614"/>
                  </a:moveTo>
                  <a:lnTo>
                    <a:pt x="1493906" y="666136"/>
                  </a:lnTo>
                  <a:cubicBezTo>
                    <a:pt x="1482248" y="686173"/>
                    <a:pt x="1460814" y="698500"/>
                    <a:pt x="1437632" y="698500"/>
                  </a:cubicBezTo>
                  <a:lnTo>
                    <a:pt x="230543" y="698500"/>
                  </a:lnTo>
                  <a:cubicBezTo>
                    <a:pt x="207361" y="698500"/>
                    <a:pt x="185928" y="686173"/>
                    <a:pt x="174270" y="666136"/>
                  </a:cubicBezTo>
                  <a:lnTo>
                    <a:pt x="8730" y="381614"/>
                  </a:lnTo>
                  <a:cubicBezTo>
                    <a:pt x="-2910" y="361608"/>
                    <a:pt x="-2910" y="336892"/>
                    <a:pt x="8730" y="316886"/>
                  </a:cubicBezTo>
                  <a:lnTo>
                    <a:pt x="174270" y="32364"/>
                  </a:lnTo>
                  <a:cubicBezTo>
                    <a:pt x="185928" y="12327"/>
                    <a:pt x="207361" y="0"/>
                    <a:pt x="230543" y="0"/>
                  </a:cubicBezTo>
                  <a:lnTo>
                    <a:pt x="1437632" y="0"/>
                  </a:lnTo>
                  <a:cubicBezTo>
                    <a:pt x="1460814" y="0"/>
                    <a:pt x="1482248" y="12327"/>
                    <a:pt x="1493906" y="32364"/>
                  </a:cubicBezTo>
                  <a:lnTo>
                    <a:pt x="1659446" y="316886"/>
                  </a:lnTo>
                  <a:cubicBezTo>
                    <a:pt x="1671086" y="336892"/>
                    <a:pt x="1671086" y="361608"/>
                    <a:pt x="1659446" y="3816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28575"/>
              <a:ext cx="1459776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96838" y="2151478"/>
            <a:ext cx="9413218" cy="5745239"/>
            <a:chOff x="0" y="0"/>
            <a:chExt cx="1144449" cy="698500"/>
          </a:xfrm>
        </p:grpSpPr>
        <p:sp>
          <p:nvSpPr>
            <p:cNvPr id="13" name="Freeform 13"/>
            <p:cNvSpPr/>
            <p:nvPr/>
          </p:nvSpPr>
          <p:spPr>
            <a:xfrm>
              <a:off x="6434" y="0"/>
              <a:ext cx="1131582" cy="698500"/>
            </a:xfrm>
            <a:custGeom>
              <a:avLst/>
              <a:gdLst/>
              <a:ahLst/>
              <a:cxnLst/>
              <a:rect l="l" t="t" r="r" b="b"/>
              <a:pathLst>
                <a:path w="1131582" h="698500">
                  <a:moveTo>
                    <a:pt x="1126021" y="369866"/>
                  </a:moveTo>
                  <a:lnTo>
                    <a:pt x="946810" y="677884"/>
                  </a:lnTo>
                  <a:cubicBezTo>
                    <a:pt x="939384" y="690648"/>
                    <a:pt x="925731" y="698500"/>
                    <a:pt x="910964" y="698500"/>
                  </a:cubicBezTo>
                  <a:lnTo>
                    <a:pt x="220617" y="698500"/>
                  </a:lnTo>
                  <a:cubicBezTo>
                    <a:pt x="205850" y="698500"/>
                    <a:pt x="192198" y="690648"/>
                    <a:pt x="184771" y="677884"/>
                  </a:cubicBezTo>
                  <a:lnTo>
                    <a:pt x="5561" y="369866"/>
                  </a:lnTo>
                  <a:cubicBezTo>
                    <a:pt x="-1854" y="357122"/>
                    <a:pt x="-1854" y="341378"/>
                    <a:pt x="5561" y="328634"/>
                  </a:cubicBezTo>
                  <a:lnTo>
                    <a:pt x="184771" y="20616"/>
                  </a:lnTo>
                  <a:cubicBezTo>
                    <a:pt x="192198" y="7852"/>
                    <a:pt x="205850" y="0"/>
                    <a:pt x="220617" y="0"/>
                  </a:cubicBezTo>
                  <a:lnTo>
                    <a:pt x="910964" y="0"/>
                  </a:lnTo>
                  <a:cubicBezTo>
                    <a:pt x="925731" y="0"/>
                    <a:pt x="939384" y="7852"/>
                    <a:pt x="946810" y="20616"/>
                  </a:cubicBezTo>
                  <a:lnTo>
                    <a:pt x="1126021" y="328634"/>
                  </a:lnTo>
                  <a:cubicBezTo>
                    <a:pt x="1133435" y="341378"/>
                    <a:pt x="1133435" y="357122"/>
                    <a:pt x="1126021" y="36986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28575"/>
              <a:ext cx="915849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44457" y="2400912"/>
            <a:ext cx="6058479" cy="5246370"/>
            <a:chOff x="0" y="0"/>
            <a:chExt cx="4282440" cy="3708400"/>
          </a:xfrm>
        </p:grpSpPr>
        <p:sp>
          <p:nvSpPr>
            <p:cNvPr id="16" name="Freeform 16"/>
            <p:cNvSpPr/>
            <p:nvPr/>
          </p:nvSpPr>
          <p:spPr>
            <a:xfrm>
              <a:off x="59537" y="0"/>
              <a:ext cx="4163365" cy="3708400"/>
            </a:xfrm>
            <a:custGeom>
              <a:avLst/>
              <a:gdLst/>
              <a:ahLst/>
              <a:cxnLst/>
              <a:rect l="l" t="t" r="r" b="b"/>
              <a:pathLst>
                <a:path w="4163365" h="3708400">
                  <a:moveTo>
                    <a:pt x="2930112" y="0"/>
                  </a:moveTo>
                  <a:lnTo>
                    <a:pt x="1233254" y="0"/>
                  </a:lnTo>
                  <a:cubicBezTo>
                    <a:pt x="1095767" y="0"/>
                    <a:pt x="968723" y="73346"/>
                    <a:pt x="899976" y="192410"/>
                  </a:cubicBezTo>
                  <a:lnTo>
                    <a:pt x="51560" y="1661790"/>
                  </a:lnTo>
                  <a:cubicBezTo>
                    <a:pt x="-17186" y="1780852"/>
                    <a:pt x="-17186" y="1927548"/>
                    <a:pt x="51560" y="2046610"/>
                  </a:cubicBezTo>
                  <a:lnTo>
                    <a:pt x="899976" y="3515990"/>
                  </a:lnTo>
                  <a:cubicBezTo>
                    <a:pt x="968723" y="3635054"/>
                    <a:pt x="1095767" y="3708400"/>
                    <a:pt x="1233254" y="3708400"/>
                  </a:cubicBezTo>
                  <a:lnTo>
                    <a:pt x="2930112" y="3708400"/>
                  </a:lnTo>
                  <a:cubicBezTo>
                    <a:pt x="3067599" y="3708400"/>
                    <a:pt x="3194643" y="3635054"/>
                    <a:pt x="3263390" y="3515990"/>
                  </a:cubicBezTo>
                  <a:lnTo>
                    <a:pt x="4111806" y="2046610"/>
                  </a:lnTo>
                  <a:cubicBezTo>
                    <a:pt x="4180552" y="1927548"/>
                    <a:pt x="4180552" y="1780852"/>
                    <a:pt x="4111806" y="1661790"/>
                  </a:cubicBezTo>
                  <a:lnTo>
                    <a:pt x="3263390" y="192410"/>
                  </a:lnTo>
                  <a:cubicBezTo>
                    <a:pt x="3194643" y="73346"/>
                    <a:pt x="3067599" y="0"/>
                    <a:pt x="2930112" y="0"/>
                  </a:cubicBezTo>
                  <a:close/>
                </a:path>
              </a:pathLst>
            </a:custGeom>
            <a:blipFill>
              <a:blip r:embed="rId4"/>
              <a:stretch>
                <a:fillRect l="-16743" r="-16743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-1230789" y="2881005"/>
            <a:ext cx="4750490" cy="4082453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12748" y="0"/>
              <a:ext cx="787303" cy="698500"/>
            </a:xfrm>
            <a:custGeom>
              <a:avLst/>
              <a:gdLst/>
              <a:ahLst/>
              <a:cxnLst/>
              <a:rect l="l" t="t" r="r" b="b"/>
              <a:pathLst>
                <a:path w="787303" h="698500">
                  <a:moveTo>
                    <a:pt x="776284" y="390100"/>
                  </a:moveTo>
                  <a:lnTo>
                    <a:pt x="620620" y="657650"/>
                  </a:lnTo>
                  <a:cubicBezTo>
                    <a:pt x="605905" y="682941"/>
                    <a:pt x="578851" y="698500"/>
                    <a:pt x="549590" y="698500"/>
                  </a:cubicBezTo>
                  <a:lnTo>
                    <a:pt x="237714" y="698500"/>
                  </a:lnTo>
                  <a:cubicBezTo>
                    <a:pt x="208453" y="698500"/>
                    <a:pt x="181399" y="682941"/>
                    <a:pt x="166684" y="657650"/>
                  </a:cubicBezTo>
                  <a:lnTo>
                    <a:pt x="11020" y="390100"/>
                  </a:lnTo>
                  <a:cubicBezTo>
                    <a:pt x="-3673" y="364848"/>
                    <a:pt x="-3673" y="333652"/>
                    <a:pt x="11020" y="308400"/>
                  </a:cubicBezTo>
                  <a:lnTo>
                    <a:pt x="166684" y="40850"/>
                  </a:lnTo>
                  <a:cubicBezTo>
                    <a:pt x="181399" y="15559"/>
                    <a:pt x="208453" y="0"/>
                    <a:pt x="237714" y="0"/>
                  </a:cubicBezTo>
                  <a:lnTo>
                    <a:pt x="549590" y="0"/>
                  </a:lnTo>
                  <a:cubicBezTo>
                    <a:pt x="578851" y="0"/>
                    <a:pt x="605905" y="15559"/>
                    <a:pt x="620620" y="40850"/>
                  </a:cubicBezTo>
                  <a:lnTo>
                    <a:pt x="776284" y="308400"/>
                  </a:lnTo>
                  <a:cubicBezTo>
                    <a:pt x="790977" y="333652"/>
                    <a:pt x="790977" y="364848"/>
                    <a:pt x="776284" y="39010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968090" y="3092862"/>
            <a:ext cx="4225092" cy="3658739"/>
            <a:chOff x="0" y="0"/>
            <a:chExt cx="4282440" cy="3708400"/>
          </a:xfrm>
        </p:grpSpPr>
        <p:sp>
          <p:nvSpPr>
            <p:cNvPr id="21" name="Freeform 21"/>
            <p:cNvSpPr/>
            <p:nvPr/>
          </p:nvSpPr>
          <p:spPr>
            <a:xfrm>
              <a:off x="85372" y="0"/>
              <a:ext cx="4111695" cy="3708400"/>
            </a:xfrm>
            <a:custGeom>
              <a:avLst/>
              <a:gdLst/>
              <a:ahLst/>
              <a:cxnLst/>
              <a:rect l="l" t="t" r="r" b="b"/>
              <a:pathLst>
                <a:path w="4111695" h="3708400">
                  <a:moveTo>
                    <a:pt x="2807867" y="0"/>
                  </a:moveTo>
                  <a:lnTo>
                    <a:pt x="1303829" y="0"/>
                  </a:lnTo>
                  <a:cubicBezTo>
                    <a:pt x="1106683" y="0"/>
                    <a:pt x="924512" y="105173"/>
                    <a:pt x="825933" y="275903"/>
                  </a:cubicBezTo>
                  <a:lnTo>
                    <a:pt x="73933" y="1578297"/>
                  </a:lnTo>
                  <a:cubicBezTo>
                    <a:pt x="-24644" y="1749025"/>
                    <a:pt x="-24644" y="1959375"/>
                    <a:pt x="73933" y="2130103"/>
                  </a:cubicBezTo>
                  <a:lnTo>
                    <a:pt x="825933" y="3432497"/>
                  </a:lnTo>
                  <a:cubicBezTo>
                    <a:pt x="924512" y="3603227"/>
                    <a:pt x="1106683" y="3708400"/>
                    <a:pt x="1303829" y="3708400"/>
                  </a:cubicBezTo>
                  <a:lnTo>
                    <a:pt x="2807867" y="3708400"/>
                  </a:lnTo>
                  <a:cubicBezTo>
                    <a:pt x="3005013" y="3708400"/>
                    <a:pt x="3187184" y="3603227"/>
                    <a:pt x="3285764" y="3432497"/>
                  </a:cubicBezTo>
                  <a:lnTo>
                    <a:pt x="4037763" y="2130103"/>
                  </a:lnTo>
                  <a:cubicBezTo>
                    <a:pt x="4136340" y="1959375"/>
                    <a:pt x="4136340" y="1749025"/>
                    <a:pt x="4037763" y="1578297"/>
                  </a:cubicBezTo>
                  <a:lnTo>
                    <a:pt x="3285763" y="275903"/>
                  </a:lnTo>
                  <a:cubicBezTo>
                    <a:pt x="3187184" y="105173"/>
                    <a:pt x="3005013" y="0"/>
                    <a:pt x="2807867" y="0"/>
                  </a:cubicBezTo>
                  <a:close/>
                </a:path>
              </a:pathLst>
            </a:custGeom>
            <a:blipFill>
              <a:blip r:embed="rId5"/>
              <a:stretch>
                <a:fillRect l="-20324" r="-20324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22" name="Group 22"/>
          <p:cNvGrpSpPr/>
          <p:nvPr/>
        </p:nvGrpSpPr>
        <p:grpSpPr>
          <a:xfrm rot="-10800000">
            <a:off x="5752208" y="5854295"/>
            <a:ext cx="12852711" cy="1139998"/>
            <a:chOff x="0" y="0"/>
            <a:chExt cx="3385076" cy="30024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385076" cy="300246"/>
            </a:xfrm>
            <a:custGeom>
              <a:avLst/>
              <a:gdLst/>
              <a:ahLst/>
              <a:cxnLst/>
              <a:rect l="l" t="t" r="r" b="b"/>
              <a:pathLst>
                <a:path w="3385076" h="300246">
                  <a:moveTo>
                    <a:pt x="0" y="0"/>
                  </a:moveTo>
                  <a:lnTo>
                    <a:pt x="3385076" y="0"/>
                  </a:lnTo>
                  <a:lnTo>
                    <a:pt x="3385076" y="300246"/>
                  </a:lnTo>
                  <a:lnTo>
                    <a:pt x="0" y="300246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50000">
                  <a:srgbClr val="5CE1E6">
                    <a:alpha val="100000"/>
                  </a:srgbClr>
                </a:gs>
                <a:gs pos="100000">
                  <a:srgbClr val="5CE1E6">
                    <a:alpha val="0"/>
                  </a:srgbClr>
                </a:gs>
              </a:gsLst>
              <a:lin ang="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3385076" cy="328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-10800000">
            <a:off x="-505264" y="9854244"/>
            <a:ext cx="5996155" cy="2480677"/>
            <a:chOff x="0" y="0"/>
            <a:chExt cx="1688376" cy="698500"/>
          </a:xfrm>
        </p:grpSpPr>
        <p:sp>
          <p:nvSpPr>
            <p:cNvPr id="26" name="Freeform 26"/>
            <p:cNvSpPr/>
            <p:nvPr/>
          </p:nvSpPr>
          <p:spPr>
            <a:xfrm>
              <a:off x="10100" y="0"/>
              <a:ext cx="1668176" cy="698500"/>
            </a:xfrm>
            <a:custGeom>
              <a:avLst/>
              <a:gdLst/>
              <a:ahLst/>
              <a:cxnLst/>
              <a:rect l="l" t="t" r="r" b="b"/>
              <a:pathLst>
                <a:path w="1668176" h="698500">
                  <a:moveTo>
                    <a:pt x="1659446" y="381614"/>
                  </a:moveTo>
                  <a:lnTo>
                    <a:pt x="1493906" y="666136"/>
                  </a:lnTo>
                  <a:cubicBezTo>
                    <a:pt x="1482248" y="686173"/>
                    <a:pt x="1460814" y="698500"/>
                    <a:pt x="1437632" y="698500"/>
                  </a:cubicBezTo>
                  <a:lnTo>
                    <a:pt x="230543" y="698500"/>
                  </a:lnTo>
                  <a:cubicBezTo>
                    <a:pt x="207361" y="698500"/>
                    <a:pt x="185928" y="686173"/>
                    <a:pt x="174270" y="666136"/>
                  </a:cubicBezTo>
                  <a:lnTo>
                    <a:pt x="8730" y="381614"/>
                  </a:lnTo>
                  <a:cubicBezTo>
                    <a:pt x="-2910" y="361608"/>
                    <a:pt x="-2910" y="336892"/>
                    <a:pt x="8730" y="316886"/>
                  </a:cubicBezTo>
                  <a:lnTo>
                    <a:pt x="174270" y="32364"/>
                  </a:lnTo>
                  <a:cubicBezTo>
                    <a:pt x="185928" y="12327"/>
                    <a:pt x="207361" y="0"/>
                    <a:pt x="230543" y="0"/>
                  </a:cubicBezTo>
                  <a:lnTo>
                    <a:pt x="1437632" y="0"/>
                  </a:lnTo>
                  <a:cubicBezTo>
                    <a:pt x="1460814" y="0"/>
                    <a:pt x="1482248" y="12327"/>
                    <a:pt x="1493906" y="32364"/>
                  </a:cubicBezTo>
                  <a:lnTo>
                    <a:pt x="1659446" y="316886"/>
                  </a:lnTo>
                  <a:cubicBezTo>
                    <a:pt x="1671086" y="336892"/>
                    <a:pt x="1671086" y="361608"/>
                    <a:pt x="1659446" y="3816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-28575"/>
              <a:ext cx="1459776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10800000">
            <a:off x="-2578825" y="7483118"/>
            <a:ext cx="5157650" cy="1996613"/>
            <a:chOff x="0" y="0"/>
            <a:chExt cx="1804365" cy="698500"/>
          </a:xfrm>
        </p:grpSpPr>
        <p:sp>
          <p:nvSpPr>
            <p:cNvPr id="29" name="Freeform 29"/>
            <p:cNvSpPr/>
            <p:nvPr/>
          </p:nvSpPr>
          <p:spPr>
            <a:xfrm>
              <a:off x="11742" y="0"/>
              <a:ext cx="1780881" cy="698500"/>
            </a:xfrm>
            <a:custGeom>
              <a:avLst/>
              <a:gdLst/>
              <a:ahLst/>
              <a:cxnLst/>
              <a:rect l="l" t="t" r="r" b="b"/>
              <a:pathLst>
                <a:path w="1780881" h="698500">
                  <a:moveTo>
                    <a:pt x="1770732" y="386876"/>
                  </a:moveTo>
                  <a:lnTo>
                    <a:pt x="1611315" y="660874"/>
                  </a:lnTo>
                  <a:cubicBezTo>
                    <a:pt x="1597761" y="684169"/>
                    <a:pt x="1572843" y="698500"/>
                    <a:pt x="1545893" y="698500"/>
                  </a:cubicBezTo>
                  <a:lnTo>
                    <a:pt x="234989" y="698500"/>
                  </a:lnTo>
                  <a:cubicBezTo>
                    <a:pt x="208038" y="698500"/>
                    <a:pt x="183120" y="684169"/>
                    <a:pt x="169567" y="660874"/>
                  </a:cubicBezTo>
                  <a:lnTo>
                    <a:pt x="10149" y="386876"/>
                  </a:lnTo>
                  <a:cubicBezTo>
                    <a:pt x="-3383" y="363617"/>
                    <a:pt x="-3383" y="334883"/>
                    <a:pt x="10149" y="311624"/>
                  </a:cubicBezTo>
                  <a:lnTo>
                    <a:pt x="169567" y="37626"/>
                  </a:lnTo>
                  <a:cubicBezTo>
                    <a:pt x="183120" y="14331"/>
                    <a:pt x="208038" y="0"/>
                    <a:pt x="234989" y="0"/>
                  </a:cubicBezTo>
                  <a:lnTo>
                    <a:pt x="1545893" y="0"/>
                  </a:lnTo>
                  <a:cubicBezTo>
                    <a:pt x="1572843" y="0"/>
                    <a:pt x="1597761" y="14331"/>
                    <a:pt x="1611315" y="37626"/>
                  </a:cubicBezTo>
                  <a:lnTo>
                    <a:pt x="1770732" y="311624"/>
                  </a:lnTo>
                  <a:cubicBezTo>
                    <a:pt x="1784264" y="334883"/>
                    <a:pt x="1784264" y="363617"/>
                    <a:pt x="1770732" y="38687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28575"/>
              <a:ext cx="1575765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0538820" y="7203843"/>
            <a:ext cx="8066098" cy="162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66"/>
              </a:lnSpc>
            </a:pPr>
            <a:r>
              <a:rPr lang="en-US" sz="5894" i="1" spc="-129">
                <a:solidFill>
                  <a:srgbClr val="8564FB"/>
                </a:solidFill>
                <a:latin typeface="Lora Italics"/>
                <a:ea typeface="Lora Italics"/>
                <a:cs typeface="Lora Italics"/>
                <a:sym typeface="Lora Italics"/>
              </a:rPr>
              <a:t>ҮЙ ТАПСЫРМАСЫ</a:t>
            </a:r>
          </a:p>
          <a:p>
            <a:pPr algn="just">
              <a:lnSpc>
                <a:spcPts val="6366"/>
              </a:lnSpc>
            </a:pPr>
            <a:endParaRPr lang="en-US" sz="5894" i="1" spc="-129">
              <a:solidFill>
                <a:srgbClr val="8564FB"/>
              </a:solidFill>
              <a:latin typeface="Lora Italics"/>
              <a:ea typeface="Lora Italics"/>
              <a:cs typeface="Lora Italics"/>
              <a:sym typeface="Lora Italics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206142" y="922612"/>
            <a:ext cx="9004391" cy="1228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23"/>
              </a:lnSpc>
            </a:pPr>
            <a:r>
              <a:rPr lang="en-US" sz="8725" b="1" spc="-191" dirty="0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 РЕФЛЕКСИЯ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558684" y="8179219"/>
            <a:ext cx="9563876" cy="167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7"/>
              </a:lnSpc>
              <a:spcBef>
                <a:spcPct val="0"/>
              </a:spcBef>
            </a:pPr>
            <a:r>
              <a:rPr lang="en-US" sz="2419" b="1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- «Мен мінген ақ боз ат» тақырыбында эссе жазу (Өз армандары туралы).</a:t>
            </a:r>
          </a:p>
          <a:p>
            <a:pPr algn="l">
              <a:lnSpc>
                <a:spcPts val="3387"/>
              </a:lnSpc>
              <a:spcBef>
                <a:spcPct val="0"/>
              </a:spcBef>
            </a:pPr>
            <a:r>
              <a:rPr lang="en-US" sz="2419" b="1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 - Шығармадағы Тортайдың: «Ораза-намаз тоқтықта ғана» деген сөзінің мағынасын ашып келу.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558684" y="3092862"/>
            <a:ext cx="79707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000" u="sng" dirty="0">
                <a:hlinkClick r:id="rId6"/>
              </a:rPr>
              <a:t>https://aruzhan10synyp.my.canva.site/byt77f7axq8b9npa</a:t>
            </a:r>
            <a:endParaRPr lang="ru-RU"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810976">
            <a:off x="-2064256" y="-3887041"/>
            <a:ext cx="9026634" cy="15170825"/>
            <a:chOff x="0" y="0"/>
            <a:chExt cx="2377385" cy="39956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77385" cy="3995608"/>
            </a:xfrm>
            <a:custGeom>
              <a:avLst/>
              <a:gdLst/>
              <a:ahLst/>
              <a:cxnLst/>
              <a:rect l="l" t="t" r="r" b="b"/>
              <a:pathLst>
                <a:path w="2377385" h="3995608">
                  <a:moveTo>
                    <a:pt x="0" y="0"/>
                  </a:moveTo>
                  <a:lnTo>
                    <a:pt x="2377385" y="0"/>
                  </a:lnTo>
                  <a:lnTo>
                    <a:pt x="2377385" y="3995608"/>
                  </a:lnTo>
                  <a:lnTo>
                    <a:pt x="0" y="3995608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377385" cy="402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852275" y="9559253"/>
            <a:ext cx="11520985" cy="1281162"/>
            <a:chOff x="0" y="0"/>
            <a:chExt cx="3034334" cy="337425"/>
          </a:xfrm>
        </p:grpSpPr>
        <p:sp>
          <p:nvSpPr>
            <p:cNvPr id="6" name="Freeform 6"/>
            <p:cNvSpPr/>
            <p:nvPr/>
          </p:nvSpPr>
          <p:spPr>
            <a:xfrm>
              <a:off x="10228" y="0"/>
              <a:ext cx="3013877" cy="337425"/>
            </a:xfrm>
            <a:custGeom>
              <a:avLst/>
              <a:gdLst/>
              <a:ahLst/>
              <a:cxnLst/>
              <a:rect l="l" t="t" r="r" b="b"/>
              <a:pathLst>
                <a:path w="3013877" h="337425">
                  <a:moveTo>
                    <a:pt x="216491" y="0"/>
                  </a:moveTo>
                  <a:lnTo>
                    <a:pt x="3000586" y="0"/>
                  </a:lnTo>
                  <a:cubicBezTo>
                    <a:pt x="3005378" y="0"/>
                    <a:pt x="3009800" y="2580"/>
                    <a:pt x="3012157" y="6752"/>
                  </a:cubicBezTo>
                  <a:cubicBezTo>
                    <a:pt x="3014515" y="10924"/>
                    <a:pt x="3014445" y="16043"/>
                    <a:pt x="3011972" y="20148"/>
                  </a:cubicBezTo>
                  <a:lnTo>
                    <a:pt x="2833039" y="317277"/>
                  </a:lnTo>
                  <a:cubicBezTo>
                    <a:pt x="2825510" y="329780"/>
                    <a:pt x="2811981" y="337425"/>
                    <a:pt x="2797386" y="337425"/>
                  </a:cubicBezTo>
                  <a:lnTo>
                    <a:pt x="13291" y="337425"/>
                  </a:lnTo>
                  <a:cubicBezTo>
                    <a:pt x="8499" y="337425"/>
                    <a:pt x="4078" y="334846"/>
                    <a:pt x="1720" y="330673"/>
                  </a:cubicBezTo>
                  <a:cubicBezTo>
                    <a:pt x="-638" y="326501"/>
                    <a:pt x="-567" y="321383"/>
                    <a:pt x="1905" y="317277"/>
                  </a:cubicBezTo>
                  <a:lnTo>
                    <a:pt x="180839" y="20148"/>
                  </a:lnTo>
                  <a:cubicBezTo>
                    <a:pt x="188368" y="7645"/>
                    <a:pt x="201896" y="0"/>
                    <a:pt x="21649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2831134" cy="366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781224" y="-1180588"/>
            <a:ext cx="4590041" cy="3944567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13194" y="0"/>
              <a:ext cx="786412" cy="698500"/>
            </a:xfrm>
            <a:custGeom>
              <a:avLst/>
              <a:gdLst/>
              <a:ahLst/>
              <a:cxnLst/>
              <a:rect l="l" t="t" r="r" b="b"/>
              <a:pathLst>
                <a:path w="786412" h="698500">
                  <a:moveTo>
                    <a:pt x="775008" y="391528"/>
                  </a:moveTo>
                  <a:lnTo>
                    <a:pt x="621004" y="656222"/>
                  </a:lnTo>
                  <a:cubicBezTo>
                    <a:pt x="605775" y="682397"/>
                    <a:pt x="577776" y="698500"/>
                    <a:pt x="547492" y="698500"/>
                  </a:cubicBezTo>
                  <a:lnTo>
                    <a:pt x="238920" y="698500"/>
                  </a:lnTo>
                  <a:cubicBezTo>
                    <a:pt x="208636" y="698500"/>
                    <a:pt x="180637" y="682397"/>
                    <a:pt x="165408" y="656222"/>
                  </a:cubicBezTo>
                  <a:lnTo>
                    <a:pt x="11404" y="391528"/>
                  </a:lnTo>
                  <a:cubicBezTo>
                    <a:pt x="-3801" y="365394"/>
                    <a:pt x="-3801" y="333106"/>
                    <a:pt x="11404" y="306972"/>
                  </a:cubicBezTo>
                  <a:lnTo>
                    <a:pt x="165408" y="42278"/>
                  </a:lnTo>
                  <a:cubicBezTo>
                    <a:pt x="180637" y="16103"/>
                    <a:pt x="208636" y="0"/>
                    <a:pt x="238920" y="0"/>
                  </a:cubicBezTo>
                  <a:lnTo>
                    <a:pt x="547492" y="0"/>
                  </a:lnTo>
                  <a:cubicBezTo>
                    <a:pt x="577776" y="0"/>
                    <a:pt x="605775" y="16103"/>
                    <a:pt x="621004" y="42278"/>
                  </a:cubicBezTo>
                  <a:lnTo>
                    <a:pt x="775008" y="306972"/>
                  </a:lnTo>
                  <a:cubicBezTo>
                    <a:pt x="790213" y="333106"/>
                    <a:pt x="790213" y="365394"/>
                    <a:pt x="775008" y="391528"/>
                  </a:cubicBezTo>
                  <a:close/>
                </a:path>
              </a:pathLst>
            </a:custGeom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83467" y="8579949"/>
            <a:ext cx="4590041" cy="394456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13194" y="0"/>
              <a:ext cx="786412" cy="698500"/>
            </a:xfrm>
            <a:custGeom>
              <a:avLst/>
              <a:gdLst/>
              <a:ahLst/>
              <a:cxnLst/>
              <a:rect l="l" t="t" r="r" b="b"/>
              <a:pathLst>
                <a:path w="786412" h="698500">
                  <a:moveTo>
                    <a:pt x="775008" y="391528"/>
                  </a:moveTo>
                  <a:lnTo>
                    <a:pt x="621004" y="656222"/>
                  </a:lnTo>
                  <a:cubicBezTo>
                    <a:pt x="605775" y="682397"/>
                    <a:pt x="577776" y="698500"/>
                    <a:pt x="547492" y="698500"/>
                  </a:cubicBezTo>
                  <a:lnTo>
                    <a:pt x="238920" y="698500"/>
                  </a:lnTo>
                  <a:cubicBezTo>
                    <a:pt x="208636" y="698500"/>
                    <a:pt x="180637" y="682397"/>
                    <a:pt x="165408" y="656222"/>
                  </a:cubicBezTo>
                  <a:lnTo>
                    <a:pt x="11404" y="391528"/>
                  </a:lnTo>
                  <a:cubicBezTo>
                    <a:pt x="-3801" y="365394"/>
                    <a:pt x="-3801" y="333106"/>
                    <a:pt x="11404" y="306972"/>
                  </a:cubicBezTo>
                  <a:lnTo>
                    <a:pt x="165408" y="42278"/>
                  </a:lnTo>
                  <a:cubicBezTo>
                    <a:pt x="180637" y="16103"/>
                    <a:pt x="208636" y="0"/>
                    <a:pt x="238920" y="0"/>
                  </a:cubicBezTo>
                  <a:lnTo>
                    <a:pt x="547492" y="0"/>
                  </a:lnTo>
                  <a:cubicBezTo>
                    <a:pt x="577776" y="0"/>
                    <a:pt x="605775" y="16103"/>
                    <a:pt x="621004" y="42278"/>
                  </a:cubicBezTo>
                  <a:lnTo>
                    <a:pt x="775008" y="306972"/>
                  </a:lnTo>
                  <a:cubicBezTo>
                    <a:pt x="790213" y="333106"/>
                    <a:pt x="790213" y="365394"/>
                    <a:pt x="775008" y="391528"/>
                  </a:cubicBezTo>
                  <a:close/>
                </a:path>
              </a:pathLst>
            </a:custGeom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881449" y="1246176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985377" y="9223307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466275" y="8351740"/>
            <a:ext cx="13530558" cy="78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389"/>
              </a:lnSpc>
              <a:spcBef>
                <a:spcPct val="0"/>
              </a:spcBef>
            </a:pPr>
            <a:r>
              <a:rPr lang="en-US" sz="4563" b="1" i="1">
                <a:solidFill>
                  <a:srgbClr val="1800AD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“Ақ боз ат” әдісі арқылы бағаланады</a:t>
            </a:r>
          </a:p>
        </p:txBody>
      </p:sp>
      <p:grpSp>
        <p:nvGrpSpPr>
          <p:cNvPr id="17" name="Group 17"/>
          <p:cNvGrpSpPr/>
          <p:nvPr/>
        </p:nvGrpSpPr>
        <p:grpSpPr>
          <a:xfrm rot="1810976">
            <a:off x="-1911856" y="-3734641"/>
            <a:ext cx="9026634" cy="15170825"/>
            <a:chOff x="0" y="0"/>
            <a:chExt cx="2377385" cy="399560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77385" cy="3995608"/>
            </a:xfrm>
            <a:custGeom>
              <a:avLst/>
              <a:gdLst/>
              <a:ahLst/>
              <a:cxnLst/>
              <a:rect l="l" t="t" r="r" b="b"/>
              <a:pathLst>
                <a:path w="2377385" h="3995608">
                  <a:moveTo>
                    <a:pt x="0" y="0"/>
                  </a:moveTo>
                  <a:lnTo>
                    <a:pt x="2377385" y="0"/>
                  </a:lnTo>
                  <a:lnTo>
                    <a:pt x="2377385" y="3995608"/>
                  </a:lnTo>
                  <a:lnTo>
                    <a:pt x="0" y="3995608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2377385" cy="402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980570" y="1461172"/>
            <a:ext cx="8439567" cy="7669456"/>
          </a:xfrm>
          <a:custGeom>
            <a:avLst/>
            <a:gdLst/>
            <a:ahLst/>
            <a:cxnLst/>
            <a:rect l="l" t="t" r="r" b="b"/>
            <a:pathLst>
              <a:path w="8439567" h="7669456">
                <a:moveTo>
                  <a:pt x="0" y="0"/>
                </a:moveTo>
                <a:lnTo>
                  <a:pt x="8439567" y="0"/>
                </a:lnTo>
                <a:lnTo>
                  <a:pt x="8439567" y="7669456"/>
                </a:lnTo>
                <a:lnTo>
                  <a:pt x="0" y="7669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562716" y="2169805"/>
            <a:ext cx="7275275" cy="6252190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8324" y="0"/>
              <a:ext cx="796151" cy="698500"/>
            </a:xfrm>
            <a:custGeom>
              <a:avLst/>
              <a:gdLst/>
              <a:ahLst/>
              <a:cxnLst/>
              <a:rect l="l" t="t" r="r" b="b"/>
              <a:pathLst>
                <a:path w="796151" h="698500">
                  <a:moveTo>
                    <a:pt x="788957" y="375924"/>
                  </a:moveTo>
                  <a:lnTo>
                    <a:pt x="616795" y="671826"/>
                  </a:lnTo>
                  <a:cubicBezTo>
                    <a:pt x="607187" y="688340"/>
                    <a:pt x="589522" y="698500"/>
                    <a:pt x="570416" y="698500"/>
                  </a:cubicBezTo>
                  <a:lnTo>
                    <a:pt x="225736" y="698500"/>
                  </a:lnTo>
                  <a:cubicBezTo>
                    <a:pt x="206630" y="698500"/>
                    <a:pt x="188965" y="688340"/>
                    <a:pt x="179357" y="671826"/>
                  </a:cubicBezTo>
                  <a:lnTo>
                    <a:pt x="7195" y="375924"/>
                  </a:lnTo>
                  <a:cubicBezTo>
                    <a:pt x="-2398" y="359435"/>
                    <a:pt x="-2398" y="339065"/>
                    <a:pt x="7195" y="322576"/>
                  </a:cubicBezTo>
                  <a:lnTo>
                    <a:pt x="179357" y="26674"/>
                  </a:lnTo>
                  <a:cubicBezTo>
                    <a:pt x="188965" y="10159"/>
                    <a:pt x="206630" y="0"/>
                    <a:pt x="225736" y="0"/>
                  </a:cubicBezTo>
                  <a:lnTo>
                    <a:pt x="570416" y="0"/>
                  </a:lnTo>
                  <a:cubicBezTo>
                    <a:pt x="589522" y="0"/>
                    <a:pt x="607187" y="10159"/>
                    <a:pt x="616795" y="26674"/>
                  </a:cubicBezTo>
                  <a:lnTo>
                    <a:pt x="788957" y="322576"/>
                  </a:lnTo>
                  <a:cubicBezTo>
                    <a:pt x="798550" y="339065"/>
                    <a:pt x="798550" y="359435"/>
                    <a:pt x="788957" y="37592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996995" y="2521936"/>
            <a:ext cx="6406717" cy="5547928"/>
            <a:chOff x="0" y="0"/>
            <a:chExt cx="4282440" cy="3708400"/>
          </a:xfrm>
        </p:grpSpPr>
        <p:sp>
          <p:nvSpPr>
            <p:cNvPr id="25" name="Freeform 25"/>
            <p:cNvSpPr/>
            <p:nvPr/>
          </p:nvSpPr>
          <p:spPr>
            <a:xfrm>
              <a:off x="56301" y="0"/>
              <a:ext cx="4169838" cy="3708400"/>
            </a:xfrm>
            <a:custGeom>
              <a:avLst/>
              <a:gdLst/>
              <a:ahLst/>
              <a:cxnLst/>
              <a:rect l="l" t="t" r="r" b="b"/>
              <a:pathLst>
                <a:path w="4169838" h="3708400">
                  <a:moveTo>
                    <a:pt x="2945425" y="0"/>
                  </a:moveTo>
                  <a:lnTo>
                    <a:pt x="1224413" y="0"/>
                  </a:lnTo>
                  <a:cubicBezTo>
                    <a:pt x="1094400" y="0"/>
                    <a:pt x="974261" y="69359"/>
                    <a:pt x="909251" y="181952"/>
                  </a:cubicBezTo>
                  <a:lnTo>
                    <a:pt x="48758" y="1672248"/>
                  </a:lnTo>
                  <a:cubicBezTo>
                    <a:pt x="-16252" y="1784839"/>
                    <a:pt x="-16252" y="1923561"/>
                    <a:pt x="48758" y="2036152"/>
                  </a:cubicBezTo>
                  <a:lnTo>
                    <a:pt x="909251" y="3526448"/>
                  </a:lnTo>
                  <a:cubicBezTo>
                    <a:pt x="974261" y="3639041"/>
                    <a:pt x="1094400" y="3708400"/>
                    <a:pt x="1224413" y="3708400"/>
                  </a:cubicBezTo>
                  <a:lnTo>
                    <a:pt x="2945425" y="3708400"/>
                  </a:lnTo>
                  <a:cubicBezTo>
                    <a:pt x="3075439" y="3708400"/>
                    <a:pt x="3195577" y="3639041"/>
                    <a:pt x="3260588" y="3526448"/>
                  </a:cubicBezTo>
                  <a:lnTo>
                    <a:pt x="4121081" y="2036152"/>
                  </a:lnTo>
                  <a:cubicBezTo>
                    <a:pt x="4186090" y="1923561"/>
                    <a:pt x="4186090" y="1784839"/>
                    <a:pt x="4121080" y="1672248"/>
                  </a:cubicBezTo>
                  <a:lnTo>
                    <a:pt x="3260588" y="181952"/>
                  </a:lnTo>
                  <a:cubicBezTo>
                    <a:pt x="3195576" y="69359"/>
                    <a:pt x="3075438" y="0"/>
                    <a:pt x="2945425" y="0"/>
                  </a:cubicBezTo>
                  <a:close/>
                </a:path>
              </a:pathLst>
            </a:custGeom>
            <a:blipFill>
              <a:blip r:embed="rId5"/>
              <a:stretch>
                <a:fillRect l="-31929" r="-1350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26" name="TextBox 26"/>
          <p:cNvSpPr txBox="1"/>
          <p:nvPr/>
        </p:nvSpPr>
        <p:spPr>
          <a:xfrm>
            <a:off x="10316546" y="598977"/>
            <a:ext cx="7160798" cy="1940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79"/>
              </a:lnSpc>
            </a:pPr>
            <a:r>
              <a:rPr lang="en-US" sz="6925" b="1" i="1" spc="-173">
                <a:solidFill>
                  <a:srgbClr val="8B54FF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Психологиялық ахуал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176895" y="3008765"/>
            <a:ext cx="9111105" cy="459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2"/>
              </a:lnSpc>
            </a:pPr>
            <a:r>
              <a:rPr lang="en-US" sz="2906" spc="-5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«Иә» деген ойын</a:t>
            </a:r>
          </a:p>
          <a:p>
            <a:pPr algn="l">
              <a:lnSpc>
                <a:spcPts val="4592"/>
              </a:lnSpc>
            </a:pPr>
            <a:r>
              <a:rPr lang="en-US" sz="2906" spc="-5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1.Сабақтың мақсатына жетеміз бе?</a:t>
            </a:r>
          </a:p>
          <a:p>
            <a:pPr algn="l">
              <a:lnSpc>
                <a:spcPts val="4592"/>
              </a:lnSpc>
            </a:pPr>
            <a:r>
              <a:rPr lang="en-US" sz="2906" spc="-5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2. Бүгінгі сабаққа белсене қатысамыз ба?</a:t>
            </a:r>
          </a:p>
          <a:p>
            <a:pPr algn="l">
              <a:lnSpc>
                <a:spcPts val="4592"/>
              </a:lnSpc>
            </a:pPr>
            <a:r>
              <a:rPr lang="en-US" sz="2906" spc="-5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3. Көңіл - күйіміз жақсы бола ма?</a:t>
            </a:r>
          </a:p>
          <a:p>
            <a:pPr algn="l">
              <a:lnSpc>
                <a:spcPts val="4592"/>
              </a:lnSpc>
            </a:pPr>
            <a:r>
              <a:rPr lang="en-US" sz="2906" spc="-5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4.Топтық, жұптық, өздік тапсырмаларды жүйелі орындаймыз ба?</a:t>
            </a:r>
          </a:p>
          <a:p>
            <a:pPr algn="l">
              <a:lnSpc>
                <a:spcPts val="4592"/>
              </a:lnSpc>
            </a:pPr>
            <a:r>
              <a:rPr lang="en-US" sz="2906" spc="-5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5.Бір – бірімізге құрмет көрсетеміз бе?</a:t>
            </a:r>
          </a:p>
          <a:p>
            <a:pPr marL="0" lvl="0" indent="0" algn="l">
              <a:lnSpc>
                <a:spcPts val="4592"/>
              </a:lnSpc>
            </a:pPr>
            <a:endParaRPr lang="en-US" sz="2906" spc="-55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810976">
            <a:off x="-2064256" y="-3887041"/>
            <a:ext cx="9026634" cy="15170825"/>
            <a:chOff x="0" y="0"/>
            <a:chExt cx="2377385" cy="39956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77385" cy="3995608"/>
            </a:xfrm>
            <a:custGeom>
              <a:avLst/>
              <a:gdLst/>
              <a:ahLst/>
              <a:cxnLst/>
              <a:rect l="l" t="t" r="r" b="b"/>
              <a:pathLst>
                <a:path w="2377385" h="3995608">
                  <a:moveTo>
                    <a:pt x="0" y="0"/>
                  </a:moveTo>
                  <a:lnTo>
                    <a:pt x="2377385" y="0"/>
                  </a:lnTo>
                  <a:lnTo>
                    <a:pt x="2377385" y="3995608"/>
                  </a:lnTo>
                  <a:lnTo>
                    <a:pt x="0" y="3995608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377385" cy="402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28170" y="1308772"/>
            <a:ext cx="8439567" cy="7669456"/>
          </a:xfrm>
          <a:custGeom>
            <a:avLst/>
            <a:gdLst/>
            <a:ahLst/>
            <a:cxnLst/>
            <a:rect l="l" t="t" r="r" b="b"/>
            <a:pathLst>
              <a:path w="8439567" h="7669456">
                <a:moveTo>
                  <a:pt x="0" y="0"/>
                </a:moveTo>
                <a:lnTo>
                  <a:pt x="8439567" y="0"/>
                </a:lnTo>
                <a:lnTo>
                  <a:pt x="8439567" y="7669456"/>
                </a:lnTo>
                <a:lnTo>
                  <a:pt x="0" y="7669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410316" y="2017405"/>
            <a:ext cx="7275275" cy="6252190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8324" y="0"/>
              <a:ext cx="796151" cy="698500"/>
            </a:xfrm>
            <a:custGeom>
              <a:avLst/>
              <a:gdLst/>
              <a:ahLst/>
              <a:cxnLst/>
              <a:rect l="l" t="t" r="r" b="b"/>
              <a:pathLst>
                <a:path w="796151" h="698500">
                  <a:moveTo>
                    <a:pt x="788957" y="375924"/>
                  </a:moveTo>
                  <a:lnTo>
                    <a:pt x="616795" y="671826"/>
                  </a:lnTo>
                  <a:cubicBezTo>
                    <a:pt x="607187" y="688340"/>
                    <a:pt x="589522" y="698500"/>
                    <a:pt x="570416" y="698500"/>
                  </a:cubicBezTo>
                  <a:lnTo>
                    <a:pt x="225736" y="698500"/>
                  </a:lnTo>
                  <a:cubicBezTo>
                    <a:pt x="206630" y="698500"/>
                    <a:pt x="188965" y="688340"/>
                    <a:pt x="179357" y="671826"/>
                  </a:cubicBezTo>
                  <a:lnTo>
                    <a:pt x="7195" y="375924"/>
                  </a:lnTo>
                  <a:cubicBezTo>
                    <a:pt x="-2398" y="359435"/>
                    <a:pt x="-2398" y="339065"/>
                    <a:pt x="7195" y="322576"/>
                  </a:cubicBezTo>
                  <a:lnTo>
                    <a:pt x="179357" y="26674"/>
                  </a:lnTo>
                  <a:cubicBezTo>
                    <a:pt x="188965" y="10159"/>
                    <a:pt x="206630" y="0"/>
                    <a:pt x="225736" y="0"/>
                  </a:cubicBezTo>
                  <a:lnTo>
                    <a:pt x="570416" y="0"/>
                  </a:lnTo>
                  <a:cubicBezTo>
                    <a:pt x="589522" y="0"/>
                    <a:pt x="607187" y="10159"/>
                    <a:pt x="616795" y="26674"/>
                  </a:cubicBezTo>
                  <a:lnTo>
                    <a:pt x="788957" y="322576"/>
                  </a:lnTo>
                  <a:cubicBezTo>
                    <a:pt x="798550" y="339065"/>
                    <a:pt x="798550" y="359435"/>
                    <a:pt x="788957" y="37592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44595" y="2369536"/>
            <a:ext cx="6406717" cy="5547928"/>
            <a:chOff x="0" y="0"/>
            <a:chExt cx="4282440" cy="3708400"/>
          </a:xfrm>
        </p:grpSpPr>
        <p:sp>
          <p:nvSpPr>
            <p:cNvPr id="10" name="Freeform 10"/>
            <p:cNvSpPr/>
            <p:nvPr/>
          </p:nvSpPr>
          <p:spPr>
            <a:xfrm>
              <a:off x="56301" y="0"/>
              <a:ext cx="4169838" cy="3708400"/>
            </a:xfrm>
            <a:custGeom>
              <a:avLst/>
              <a:gdLst/>
              <a:ahLst/>
              <a:cxnLst/>
              <a:rect l="l" t="t" r="r" b="b"/>
              <a:pathLst>
                <a:path w="4169838" h="3708400">
                  <a:moveTo>
                    <a:pt x="2945425" y="0"/>
                  </a:moveTo>
                  <a:lnTo>
                    <a:pt x="1224413" y="0"/>
                  </a:lnTo>
                  <a:cubicBezTo>
                    <a:pt x="1094400" y="0"/>
                    <a:pt x="974261" y="69359"/>
                    <a:pt x="909251" y="181952"/>
                  </a:cubicBezTo>
                  <a:lnTo>
                    <a:pt x="48758" y="1672248"/>
                  </a:lnTo>
                  <a:cubicBezTo>
                    <a:pt x="-16252" y="1784839"/>
                    <a:pt x="-16252" y="1923561"/>
                    <a:pt x="48758" y="2036152"/>
                  </a:cubicBezTo>
                  <a:lnTo>
                    <a:pt x="909251" y="3526448"/>
                  </a:lnTo>
                  <a:cubicBezTo>
                    <a:pt x="974261" y="3639041"/>
                    <a:pt x="1094400" y="3708400"/>
                    <a:pt x="1224413" y="3708400"/>
                  </a:cubicBezTo>
                  <a:lnTo>
                    <a:pt x="2945425" y="3708400"/>
                  </a:lnTo>
                  <a:cubicBezTo>
                    <a:pt x="3075439" y="3708400"/>
                    <a:pt x="3195577" y="3639041"/>
                    <a:pt x="3260588" y="3526448"/>
                  </a:cubicBezTo>
                  <a:lnTo>
                    <a:pt x="4121081" y="2036152"/>
                  </a:lnTo>
                  <a:cubicBezTo>
                    <a:pt x="4186090" y="1923561"/>
                    <a:pt x="4186090" y="1784839"/>
                    <a:pt x="4121080" y="1672248"/>
                  </a:cubicBezTo>
                  <a:lnTo>
                    <a:pt x="3260588" y="181952"/>
                  </a:lnTo>
                  <a:cubicBezTo>
                    <a:pt x="3195576" y="69359"/>
                    <a:pt x="3075438" y="0"/>
                    <a:pt x="2945425" y="0"/>
                  </a:cubicBezTo>
                  <a:close/>
                </a:path>
              </a:pathLst>
            </a:custGeom>
            <a:blipFill>
              <a:blip r:embed="rId3"/>
              <a:stretch>
                <a:fillRect l="-16639" r="-16639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1" name="Freeform 11"/>
          <p:cNvSpPr/>
          <p:nvPr/>
        </p:nvSpPr>
        <p:spPr>
          <a:xfrm flipH="1">
            <a:off x="11542995" y="5137302"/>
            <a:ext cx="8228260" cy="8241997"/>
          </a:xfrm>
          <a:custGeom>
            <a:avLst/>
            <a:gdLst/>
            <a:ahLst/>
            <a:cxnLst/>
            <a:rect l="l" t="t" r="r" b="b"/>
            <a:pathLst>
              <a:path w="8228260" h="8241997">
                <a:moveTo>
                  <a:pt x="8228260" y="0"/>
                </a:moveTo>
                <a:lnTo>
                  <a:pt x="0" y="0"/>
                </a:lnTo>
                <a:lnTo>
                  <a:pt x="0" y="8241996"/>
                </a:lnTo>
                <a:lnTo>
                  <a:pt x="8228260" y="8241996"/>
                </a:lnTo>
                <a:lnTo>
                  <a:pt x="822826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1328671" y="2553592"/>
            <a:ext cx="6065856" cy="0"/>
          </a:xfrm>
          <a:prstGeom prst="line">
            <a:avLst/>
          </a:prstGeom>
          <a:ln w="381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10508214" y="2125146"/>
            <a:ext cx="476388" cy="409396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26302" y="0"/>
              <a:ext cx="760196" cy="698500"/>
            </a:xfrm>
            <a:custGeom>
              <a:avLst/>
              <a:gdLst/>
              <a:ahLst/>
              <a:cxnLst/>
              <a:rect l="l" t="t" r="r" b="b"/>
              <a:pathLst>
                <a:path w="760196" h="698500">
                  <a:moveTo>
                    <a:pt x="737462" y="433531"/>
                  </a:moveTo>
                  <a:lnTo>
                    <a:pt x="632334" y="614219"/>
                  </a:lnTo>
                  <a:cubicBezTo>
                    <a:pt x="601975" y="666399"/>
                    <a:pt x="546159" y="698500"/>
                    <a:pt x="485790" y="698500"/>
                  </a:cubicBezTo>
                  <a:lnTo>
                    <a:pt x="274406" y="698500"/>
                  </a:lnTo>
                  <a:cubicBezTo>
                    <a:pt x="214037" y="698500"/>
                    <a:pt x="158221" y="666399"/>
                    <a:pt x="127862" y="614219"/>
                  </a:cubicBezTo>
                  <a:lnTo>
                    <a:pt x="22734" y="433531"/>
                  </a:lnTo>
                  <a:cubicBezTo>
                    <a:pt x="-7578" y="381432"/>
                    <a:pt x="-7578" y="317068"/>
                    <a:pt x="22734" y="264969"/>
                  </a:cubicBezTo>
                  <a:lnTo>
                    <a:pt x="127862" y="84281"/>
                  </a:lnTo>
                  <a:cubicBezTo>
                    <a:pt x="158221" y="32101"/>
                    <a:pt x="214037" y="0"/>
                    <a:pt x="274406" y="0"/>
                  </a:cubicBezTo>
                  <a:lnTo>
                    <a:pt x="485790" y="0"/>
                  </a:lnTo>
                  <a:cubicBezTo>
                    <a:pt x="546159" y="0"/>
                    <a:pt x="601975" y="32101"/>
                    <a:pt x="632334" y="84281"/>
                  </a:cubicBezTo>
                  <a:lnTo>
                    <a:pt x="737462" y="264969"/>
                  </a:lnTo>
                  <a:cubicBezTo>
                    <a:pt x="767774" y="317068"/>
                    <a:pt x="767774" y="381432"/>
                    <a:pt x="737462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852275" y="9559253"/>
            <a:ext cx="11520985" cy="1281162"/>
            <a:chOff x="0" y="0"/>
            <a:chExt cx="3034334" cy="337425"/>
          </a:xfrm>
        </p:grpSpPr>
        <p:sp>
          <p:nvSpPr>
            <p:cNvPr id="17" name="Freeform 17"/>
            <p:cNvSpPr/>
            <p:nvPr/>
          </p:nvSpPr>
          <p:spPr>
            <a:xfrm>
              <a:off x="10228" y="0"/>
              <a:ext cx="3013877" cy="337425"/>
            </a:xfrm>
            <a:custGeom>
              <a:avLst/>
              <a:gdLst/>
              <a:ahLst/>
              <a:cxnLst/>
              <a:rect l="l" t="t" r="r" b="b"/>
              <a:pathLst>
                <a:path w="3013877" h="337425">
                  <a:moveTo>
                    <a:pt x="216491" y="0"/>
                  </a:moveTo>
                  <a:lnTo>
                    <a:pt x="3000586" y="0"/>
                  </a:lnTo>
                  <a:cubicBezTo>
                    <a:pt x="3005378" y="0"/>
                    <a:pt x="3009800" y="2580"/>
                    <a:pt x="3012157" y="6752"/>
                  </a:cubicBezTo>
                  <a:cubicBezTo>
                    <a:pt x="3014515" y="10924"/>
                    <a:pt x="3014445" y="16043"/>
                    <a:pt x="3011972" y="20148"/>
                  </a:cubicBezTo>
                  <a:lnTo>
                    <a:pt x="2833039" y="317277"/>
                  </a:lnTo>
                  <a:cubicBezTo>
                    <a:pt x="2825510" y="329780"/>
                    <a:pt x="2811981" y="337425"/>
                    <a:pt x="2797386" y="337425"/>
                  </a:cubicBezTo>
                  <a:lnTo>
                    <a:pt x="13291" y="337425"/>
                  </a:lnTo>
                  <a:cubicBezTo>
                    <a:pt x="8499" y="337425"/>
                    <a:pt x="4078" y="334846"/>
                    <a:pt x="1720" y="330673"/>
                  </a:cubicBezTo>
                  <a:cubicBezTo>
                    <a:pt x="-638" y="326501"/>
                    <a:pt x="-567" y="321383"/>
                    <a:pt x="1905" y="317277"/>
                  </a:cubicBezTo>
                  <a:lnTo>
                    <a:pt x="180839" y="20148"/>
                  </a:lnTo>
                  <a:cubicBezTo>
                    <a:pt x="188368" y="7645"/>
                    <a:pt x="201896" y="0"/>
                    <a:pt x="21649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28575"/>
              <a:ext cx="2831134" cy="366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1781224" y="-1180588"/>
            <a:ext cx="4590041" cy="3944567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13194" y="0"/>
              <a:ext cx="786412" cy="698500"/>
            </a:xfrm>
            <a:custGeom>
              <a:avLst/>
              <a:gdLst/>
              <a:ahLst/>
              <a:cxnLst/>
              <a:rect l="l" t="t" r="r" b="b"/>
              <a:pathLst>
                <a:path w="786412" h="698500">
                  <a:moveTo>
                    <a:pt x="775008" y="391528"/>
                  </a:moveTo>
                  <a:lnTo>
                    <a:pt x="621004" y="656222"/>
                  </a:lnTo>
                  <a:cubicBezTo>
                    <a:pt x="605775" y="682397"/>
                    <a:pt x="577776" y="698500"/>
                    <a:pt x="547492" y="698500"/>
                  </a:cubicBezTo>
                  <a:lnTo>
                    <a:pt x="238920" y="698500"/>
                  </a:lnTo>
                  <a:cubicBezTo>
                    <a:pt x="208636" y="698500"/>
                    <a:pt x="180637" y="682397"/>
                    <a:pt x="165408" y="656222"/>
                  </a:cubicBezTo>
                  <a:lnTo>
                    <a:pt x="11404" y="391528"/>
                  </a:lnTo>
                  <a:cubicBezTo>
                    <a:pt x="-3801" y="365394"/>
                    <a:pt x="-3801" y="333106"/>
                    <a:pt x="11404" y="306972"/>
                  </a:cubicBezTo>
                  <a:lnTo>
                    <a:pt x="165408" y="42278"/>
                  </a:lnTo>
                  <a:cubicBezTo>
                    <a:pt x="180637" y="16103"/>
                    <a:pt x="208636" y="0"/>
                    <a:pt x="238920" y="0"/>
                  </a:cubicBezTo>
                  <a:lnTo>
                    <a:pt x="547492" y="0"/>
                  </a:lnTo>
                  <a:cubicBezTo>
                    <a:pt x="577776" y="0"/>
                    <a:pt x="605775" y="16103"/>
                    <a:pt x="621004" y="42278"/>
                  </a:cubicBezTo>
                  <a:lnTo>
                    <a:pt x="775008" y="306972"/>
                  </a:lnTo>
                  <a:cubicBezTo>
                    <a:pt x="790213" y="333106"/>
                    <a:pt x="790213" y="365394"/>
                    <a:pt x="775008" y="391528"/>
                  </a:cubicBezTo>
                  <a:close/>
                </a:path>
              </a:pathLst>
            </a:custGeom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983467" y="8579949"/>
            <a:ext cx="4590041" cy="3944567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13194" y="0"/>
              <a:ext cx="786412" cy="698500"/>
            </a:xfrm>
            <a:custGeom>
              <a:avLst/>
              <a:gdLst/>
              <a:ahLst/>
              <a:cxnLst/>
              <a:rect l="l" t="t" r="r" b="b"/>
              <a:pathLst>
                <a:path w="786412" h="698500">
                  <a:moveTo>
                    <a:pt x="775008" y="391528"/>
                  </a:moveTo>
                  <a:lnTo>
                    <a:pt x="621004" y="656222"/>
                  </a:lnTo>
                  <a:cubicBezTo>
                    <a:pt x="605775" y="682397"/>
                    <a:pt x="577776" y="698500"/>
                    <a:pt x="547492" y="698500"/>
                  </a:cubicBezTo>
                  <a:lnTo>
                    <a:pt x="238920" y="698500"/>
                  </a:lnTo>
                  <a:cubicBezTo>
                    <a:pt x="208636" y="698500"/>
                    <a:pt x="180637" y="682397"/>
                    <a:pt x="165408" y="656222"/>
                  </a:cubicBezTo>
                  <a:lnTo>
                    <a:pt x="11404" y="391528"/>
                  </a:lnTo>
                  <a:cubicBezTo>
                    <a:pt x="-3801" y="365394"/>
                    <a:pt x="-3801" y="333106"/>
                    <a:pt x="11404" y="306972"/>
                  </a:cubicBezTo>
                  <a:lnTo>
                    <a:pt x="165408" y="42278"/>
                  </a:lnTo>
                  <a:cubicBezTo>
                    <a:pt x="180637" y="16103"/>
                    <a:pt x="208636" y="0"/>
                    <a:pt x="238920" y="0"/>
                  </a:cubicBezTo>
                  <a:lnTo>
                    <a:pt x="547492" y="0"/>
                  </a:lnTo>
                  <a:cubicBezTo>
                    <a:pt x="577776" y="0"/>
                    <a:pt x="605775" y="16103"/>
                    <a:pt x="621004" y="42278"/>
                  </a:cubicBezTo>
                  <a:lnTo>
                    <a:pt x="775008" y="306972"/>
                  </a:lnTo>
                  <a:cubicBezTo>
                    <a:pt x="790213" y="333106"/>
                    <a:pt x="790213" y="365394"/>
                    <a:pt x="775008" y="391528"/>
                  </a:cubicBezTo>
                  <a:close/>
                </a:path>
              </a:pathLst>
            </a:custGeom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881449" y="1246176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985377" y="9223307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1328671" y="1514882"/>
            <a:ext cx="5930629" cy="814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06"/>
              </a:lnSpc>
            </a:pPr>
            <a:r>
              <a:rPr lang="en-US" sz="5746" b="1" spc="-126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Сабақ мақсаты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852275" y="2973467"/>
            <a:ext cx="8730032" cy="188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3"/>
              </a:lnSpc>
            </a:pPr>
            <a:r>
              <a:rPr lang="en-US" sz="269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Әңгіменің жанрын, фабуласын, сюжетін анықтайды.</a:t>
            </a:r>
          </a:p>
          <a:p>
            <a:pPr algn="just">
              <a:lnSpc>
                <a:spcPts val="3773"/>
              </a:lnSpc>
            </a:pPr>
            <a:r>
              <a:rPr lang="en-US" sz="269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Шығарма композициясындағы бір эпизодтың алатын маңызына негіздеме жасайды.</a:t>
            </a:r>
          </a:p>
          <a:p>
            <a:pPr algn="just">
              <a:lnSpc>
                <a:spcPts val="3773"/>
              </a:lnSpc>
              <a:spcBef>
                <a:spcPct val="0"/>
              </a:spcBef>
            </a:pPr>
            <a:endParaRPr lang="en-US" sz="2695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746408" y="4717247"/>
            <a:ext cx="6835899" cy="1599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06"/>
              </a:lnSpc>
            </a:pPr>
            <a:r>
              <a:rPr lang="en-US" sz="5746" b="1" spc="-126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Құндылыққа баулу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848834" y="6627359"/>
            <a:ext cx="9733473" cy="2350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73"/>
              </a:lnSpc>
              <a:spcBef>
                <a:spcPct val="0"/>
              </a:spcBef>
            </a:pPr>
            <a:r>
              <a:rPr lang="en-US" sz="269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Оқу тапсырмасын орындауда табандылық, еңбекқор болу. Басқаларға көмектесуге және әділдік, мейірімділік пен жауапкершілік танытуға дайын болу. Моральдық нормалар мен мінез-құлық ережелерін білу.</a:t>
            </a:r>
          </a:p>
          <a:p>
            <a:pPr algn="r">
              <a:lnSpc>
                <a:spcPts val="3773"/>
              </a:lnSpc>
              <a:spcBef>
                <a:spcPct val="0"/>
              </a:spcBef>
            </a:pPr>
            <a:endParaRPr lang="en-US" sz="2695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810976">
            <a:off x="-2064256" y="-3887041"/>
            <a:ext cx="9026634" cy="15170825"/>
            <a:chOff x="0" y="0"/>
            <a:chExt cx="2377385" cy="39956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77385" cy="3995608"/>
            </a:xfrm>
            <a:custGeom>
              <a:avLst/>
              <a:gdLst/>
              <a:ahLst/>
              <a:cxnLst/>
              <a:rect l="l" t="t" r="r" b="b"/>
              <a:pathLst>
                <a:path w="2377385" h="3995608">
                  <a:moveTo>
                    <a:pt x="0" y="0"/>
                  </a:moveTo>
                  <a:lnTo>
                    <a:pt x="2377385" y="0"/>
                  </a:lnTo>
                  <a:lnTo>
                    <a:pt x="2377385" y="3995608"/>
                  </a:lnTo>
                  <a:lnTo>
                    <a:pt x="0" y="3995608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377385" cy="402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852275" y="9559253"/>
            <a:ext cx="11520985" cy="1281162"/>
            <a:chOff x="0" y="0"/>
            <a:chExt cx="3034334" cy="337425"/>
          </a:xfrm>
        </p:grpSpPr>
        <p:sp>
          <p:nvSpPr>
            <p:cNvPr id="6" name="Freeform 6"/>
            <p:cNvSpPr/>
            <p:nvPr/>
          </p:nvSpPr>
          <p:spPr>
            <a:xfrm>
              <a:off x="10228" y="0"/>
              <a:ext cx="3013877" cy="337425"/>
            </a:xfrm>
            <a:custGeom>
              <a:avLst/>
              <a:gdLst/>
              <a:ahLst/>
              <a:cxnLst/>
              <a:rect l="l" t="t" r="r" b="b"/>
              <a:pathLst>
                <a:path w="3013877" h="337425">
                  <a:moveTo>
                    <a:pt x="216491" y="0"/>
                  </a:moveTo>
                  <a:lnTo>
                    <a:pt x="3000586" y="0"/>
                  </a:lnTo>
                  <a:cubicBezTo>
                    <a:pt x="3005378" y="0"/>
                    <a:pt x="3009800" y="2580"/>
                    <a:pt x="3012157" y="6752"/>
                  </a:cubicBezTo>
                  <a:cubicBezTo>
                    <a:pt x="3014515" y="10924"/>
                    <a:pt x="3014445" y="16043"/>
                    <a:pt x="3011972" y="20148"/>
                  </a:cubicBezTo>
                  <a:lnTo>
                    <a:pt x="2833039" y="317277"/>
                  </a:lnTo>
                  <a:cubicBezTo>
                    <a:pt x="2825510" y="329780"/>
                    <a:pt x="2811981" y="337425"/>
                    <a:pt x="2797386" y="337425"/>
                  </a:cubicBezTo>
                  <a:lnTo>
                    <a:pt x="13291" y="337425"/>
                  </a:lnTo>
                  <a:cubicBezTo>
                    <a:pt x="8499" y="337425"/>
                    <a:pt x="4078" y="334846"/>
                    <a:pt x="1720" y="330673"/>
                  </a:cubicBezTo>
                  <a:cubicBezTo>
                    <a:pt x="-638" y="326501"/>
                    <a:pt x="-567" y="321383"/>
                    <a:pt x="1905" y="317277"/>
                  </a:cubicBezTo>
                  <a:lnTo>
                    <a:pt x="180839" y="20148"/>
                  </a:lnTo>
                  <a:cubicBezTo>
                    <a:pt x="188368" y="7645"/>
                    <a:pt x="201896" y="0"/>
                    <a:pt x="21649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2831134" cy="366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781224" y="-1180588"/>
            <a:ext cx="4590041" cy="3944567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13194" y="0"/>
              <a:ext cx="786412" cy="698500"/>
            </a:xfrm>
            <a:custGeom>
              <a:avLst/>
              <a:gdLst/>
              <a:ahLst/>
              <a:cxnLst/>
              <a:rect l="l" t="t" r="r" b="b"/>
              <a:pathLst>
                <a:path w="786412" h="698500">
                  <a:moveTo>
                    <a:pt x="775008" y="391528"/>
                  </a:moveTo>
                  <a:lnTo>
                    <a:pt x="621004" y="656222"/>
                  </a:lnTo>
                  <a:cubicBezTo>
                    <a:pt x="605775" y="682397"/>
                    <a:pt x="577776" y="698500"/>
                    <a:pt x="547492" y="698500"/>
                  </a:cubicBezTo>
                  <a:lnTo>
                    <a:pt x="238920" y="698500"/>
                  </a:lnTo>
                  <a:cubicBezTo>
                    <a:pt x="208636" y="698500"/>
                    <a:pt x="180637" y="682397"/>
                    <a:pt x="165408" y="656222"/>
                  </a:cubicBezTo>
                  <a:lnTo>
                    <a:pt x="11404" y="391528"/>
                  </a:lnTo>
                  <a:cubicBezTo>
                    <a:pt x="-3801" y="365394"/>
                    <a:pt x="-3801" y="333106"/>
                    <a:pt x="11404" y="306972"/>
                  </a:cubicBezTo>
                  <a:lnTo>
                    <a:pt x="165408" y="42278"/>
                  </a:lnTo>
                  <a:cubicBezTo>
                    <a:pt x="180637" y="16103"/>
                    <a:pt x="208636" y="0"/>
                    <a:pt x="238920" y="0"/>
                  </a:cubicBezTo>
                  <a:lnTo>
                    <a:pt x="547492" y="0"/>
                  </a:lnTo>
                  <a:cubicBezTo>
                    <a:pt x="577776" y="0"/>
                    <a:pt x="605775" y="16103"/>
                    <a:pt x="621004" y="42278"/>
                  </a:cubicBezTo>
                  <a:lnTo>
                    <a:pt x="775008" y="306972"/>
                  </a:lnTo>
                  <a:cubicBezTo>
                    <a:pt x="790213" y="333106"/>
                    <a:pt x="790213" y="365394"/>
                    <a:pt x="775008" y="391528"/>
                  </a:cubicBezTo>
                  <a:close/>
                </a:path>
              </a:pathLst>
            </a:custGeom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83467" y="8579949"/>
            <a:ext cx="4590041" cy="394456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13194" y="0"/>
              <a:ext cx="786412" cy="698500"/>
            </a:xfrm>
            <a:custGeom>
              <a:avLst/>
              <a:gdLst/>
              <a:ahLst/>
              <a:cxnLst/>
              <a:rect l="l" t="t" r="r" b="b"/>
              <a:pathLst>
                <a:path w="786412" h="698500">
                  <a:moveTo>
                    <a:pt x="775008" y="391528"/>
                  </a:moveTo>
                  <a:lnTo>
                    <a:pt x="621004" y="656222"/>
                  </a:lnTo>
                  <a:cubicBezTo>
                    <a:pt x="605775" y="682397"/>
                    <a:pt x="577776" y="698500"/>
                    <a:pt x="547492" y="698500"/>
                  </a:cubicBezTo>
                  <a:lnTo>
                    <a:pt x="238920" y="698500"/>
                  </a:lnTo>
                  <a:cubicBezTo>
                    <a:pt x="208636" y="698500"/>
                    <a:pt x="180637" y="682397"/>
                    <a:pt x="165408" y="656222"/>
                  </a:cubicBezTo>
                  <a:lnTo>
                    <a:pt x="11404" y="391528"/>
                  </a:lnTo>
                  <a:cubicBezTo>
                    <a:pt x="-3801" y="365394"/>
                    <a:pt x="-3801" y="333106"/>
                    <a:pt x="11404" y="306972"/>
                  </a:cubicBezTo>
                  <a:lnTo>
                    <a:pt x="165408" y="42278"/>
                  </a:lnTo>
                  <a:cubicBezTo>
                    <a:pt x="180637" y="16103"/>
                    <a:pt x="208636" y="0"/>
                    <a:pt x="238920" y="0"/>
                  </a:cubicBezTo>
                  <a:lnTo>
                    <a:pt x="547492" y="0"/>
                  </a:lnTo>
                  <a:cubicBezTo>
                    <a:pt x="577776" y="0"/>
                    <a:pt x="605775" y="16103"/>
                    <a:pt x="621004" y="42278"/>
                  </a:cubicBezTo>
                  <a:lnTo>
                    <a:pt x="775008" y="306972"/>
                  </a:lnTo>
                  <a:cubicBezTo>
                    <a:pt x="790213" y="333106"/>
                    <a:pt x="790213" y="365394"/>
                    <a:pt x="775008" y="391528"/>
                  </a:cubicBezTo>
                  <a:close/>
                </a:path>
              </a:pathLst>
            </a:custGeom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881449" y="1246176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985377" y="9223307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127575" y="3907922"/>
            <a:ext cx="8067987" cy="814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06"/>
              </a:lnSpc>
            </a:pPr>
            <a:r>
              <a:rPr lang="en-US" sz="5746" b="1" spc="-126">
                <a:solidFill>
                  <a:srgbClr val="00AEEF"/>
                </a:solidFill>
                <a:latin typeface="Lora Bold"/>
                <a:ea typeface="Lora Bold"/>
                <a:cs typeface="Lora Bold"/>
                <a:sym typeface="Lora Bold"/>
              </a:rPr>
              <a:t>“ТАРСИЯ” ӘДІСІ</a:t>
            </a:r>
          </a:p>
        </p:txBody>
      </p:sp>
      <p:grpSp>
        <p:nvGrpSpPr>
          <p:cNvPr id="17" name="Group 17"/>
          <p:cNvGrpSpPr/>
          <p:nvPr/>
        </p:nvGrpSpPr>
        <p:grpSpPr>
          <a:xfrm rot="1810976">
            <a:off x="-1911856" y="-3734641"/>
            <a:ext cx="9026634" cy="15170825"/>
            <a:chOff x="0" y="0"/>
            <a:chExt cx="2377385" cy="399560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77385" cy="3995608"/>
            </a:xfrm>
            <a:custGeom>
              <a:avLst/>
              <a:gdLst/>
              <a:ahLst/>
              <a:cxnLst/>
              <a:rect l="l" t="t" r="r" b="b"/>
              <a:pathLst>
                <a:path w="2377385" h="3995608">
                  <a:moveTo>
                    <a:pt x="0" y="0"/>
                  </a:moveTo>
                  <a:lnTo>
                    <a:pt x="2377385" y="0"/>
                  </a:lnTo>
                  <a:lnTo>
                    <a:pt x="2377385" y="3995608"/>
                  </a:lnTo>
                  <a:lnTo>
                    <a:pt x="0" y="3995608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2377385" cy="402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86579" y="2166366"/>
            <a:ext cx="7275275" cy="6252190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8324" y="0"/>
              <a:ext cx="796151" cy="698500"/>
            </a:xfrm>
            <a:custGeom>
              <a:avLst/>
              <a:gdLst/>
              <a:ahLst/>
              <a:cxnLst/>
              <a:rect l="l" t="t" r="r" b="b"/>
              <a:pathLst>
                <a:path w="796151" h="698500">
                  <a:moveTo>
                    <a:pt x="788957" y="375924"/>
                  </a:moveTo>
                  <a:lnTo>
                    <a:pt x="616795" y="671826"/>
                  </a:lnTo>
                  <a:cubicBezTo>
                    <a:pt x="607187" y="688340"/>
                    <a:pt x="589522" y="698500"/>
                    <a:pt x="570416" y="698500"/>
                  </a:cubicBezTo>
                  <a:lnTo>
                    <a:pt x="225736" y="698500"/>
                  </a:lnTo>
                  <a:cubicBezTo>
                    <a:pt x="206630" y="698500"/>
                    <a:pt x="188965" y="688340"/>
                    <a:pt x="179357" y="671826"/>
                  </a:cubicBezTo>
                  <a:lnTo>
                    <a:pt x="7195" y="375924"/>
                  </a:lnTo>
                  <a:cubicBezTo>
                    <a:pt x="-2398" y="359435"/>
                    <a:pt x="-2398" y="339065"/>
                    <a:pt x="7195" y="322576"/>
                  </a:cubicBezTo>
                  <a:lnTo>
                    <a:pt x="179357" y="26674"/>
                  </a:lnTo>
                  <a:cubicBezTo>
                    <a:pt x="188965" y="10159"/>
                    <a:pt x="206630" y="0"/>
                    <a:pt x="225736" y="0"/>
                  </a:cubicBezTo>
                  <a:lnTo>
                    <a:pt x="570416" y="0"/>
                  </a:lnTo>
                  <a:cubicBezTo>
                    <a:pt x="589522" y="0"/>
                    <a:pt x="607187" y="10159"/>
                    <a:pt x="616795" y="26674"/>
                  </a:cubicBezTo>
                  <a:lnTo>
                    <a:pt x="788957" y="322576"/>
                  </a:lnTo>
                  <a:cubicBezTo>
                    <a:pt x="798550" y="339065"/>
                    <a:pt x="798550" y="359435"/>
                    <a:pt x="788957" y="37592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20858" y="2518497"/>
            <a:ext cx="6406717" cy="5547928"/>
            <a:chOff x="0" y="0"/>
            <a:chExt cx="4282440" cy="3708400"/>
          </a:xfrm>
        </p:grpSpPr>
        <p:sp>
          <p:nvSpPr>
            <p:cNvPr id="24" name="Freeform 24"/>
            <p:cNvSpPr/>
            <p:nvPr/>
          </p:nvSpPr>
          <p:spPr>
            <a:xfrm rot="6926467">
              <a:off x="61876" y="-63828"/>
              <a:ext cx="4158689" cy="3836057"/>
            </a:xfrm>
            <a:custGeom>
              <a:avLst/>
              <a:gdLst/>
              <a:ahLst/>
              <a:cxnLst/>
              <a:rect l="l" t="t" r="r" b="b"/>
              <a:pathLst>
                <a:path w="4158689" h="3836057">
                  <a:moveTo>
                    <a:pt x="35292" y="1937502"/>
                  </a:moveTo>
                  <a:lnTo>
                    <a:pt x="774610" y="3491622"/>
                  </a:lnTo>
                  <a:cubicBezTo>
                    <a:pt x="830462" y="3609028"/>
                    <a:pt x="944704" y="3687720"/>
                    <a:pt x="1074306" y="3698059"/>
                  </a:cubicBezTo>
                  <a:lnTo>
                    <a:pt x="2789738" y="3834901"/>
                  </a:lnTo>
                  <a:cubicBezTo>
                    <a:pt x="2919338" y="3845239"/>
                    <a:pt x="3044607" y="3785647"/>
                    <a:pt x="3118353" y="3678574"/>
                  </a:cubicBezTo>
                  <a:lnTo>
                    <a:pt x="4094478" y="2261318"/>
                  </a:lnTo>
                  <a:cubicBezTo>
                    <a:pt x="4168224" y="2154244"/>
                    <a:pt x="4179248" y="2015960"/>
                    <a:pt x="4123396" y="1898555"/>
                  </a:cubicBezTo>
                  <a:lnTo>
                    <a:pt x="3384078" y="344434"/>
                  </a:lnTo>
                  <a:cubicBezTo>
                    <a:pt x="3328226" y="227028"/>
                    <a:pt x="3213984" y="148336"/>
                    <a:pt x="3084382" y="137997"/>
                  </a:cubicBezTo>
                  <a:lnTo>
                    <a:pt x="1368950" y="1155"/>
                  </a:lnTo>
                  <a:cubicBezTo>
                    <a:pt x="1239350" y="-9183"/>
                    <a:pt x="1114081" y="50409"/>
                    <a:pt x="1040335" y="157482"/>
                  </a:cubicBezTo>
                  <a:lnTo>
                    <a:pt x="64211" y="1574737"/>
                  </a:lnTo>
                  <a:cubicBezTo>
                    <a:pt x="-9536" y="1681812"/>
                    <a:pt x="-20560" y="1820096"/>
                    <a:pt x="35292" y="1937502"/>
                  </a:cubicBezTo>
                  <a:close/>
                </a:path>
              </a:pathLst>
            </a:custGeom>
            <a:blipFill>
              <a:blip r:embed="rId4"/>
              <a:stretch>
                <a:fillRect l="-24673" t="-32350" r="-24892" b="-405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25" name="TextBox 25"/>
          <p:cNvSpPr txBox="1"/>
          <p:nvPr/>
        </p:nvSpPr>
        <p:spPr>
          <a:xfrm>
            <a:off x="8561854" y="6028950"/>
            <a:ext cx="9355330" cy="203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2"/>
              </a:lnSpc>
              <a:spcBef>
                <a:spcPct val="0"/>
              </a:spcBef>
            </a:pPr>
            <a:r>
              <a:rPr lang="en-US" sz="2937">
                <a:solidFill>
                  <a:srgbClr val="1800AD"/>
                </a:solidFill>
                <a:latin typeface="Lora"/>
                <a:ea typeface="Lora"/>
                <a:cs typeface="Lora"/>
                <a:sym typeface="Lora"/>
              </a:rPr>
              <a:t>Дескриптор</a:t>
            </a:r>
          </a:p>
          <a:p>
            <a:pPr algn="ctr">
              <a:lnSpc>
                <a:spcPts val="4112"/>
              </a:lnSpc>
              <a:spcBef>
                <a:spcPct val="0"/>
              </a:spcBef>
            </a:pPr>
            <a:r>
              <a:rPr lang="en-US" sz="2937" b="1">
                <a:solidFill>
                  <a:srgbClr val="1800AD"/>
                </a:solidFill>
                <a:latin typeface="Lora Bold"/>
                <a:ea typeface="Lora Bold"/>
                <a:cs typeface="Lora Bold"/>
                <a:sym typeface="Lora Bold"/>
              </a:rPr>
              <a:t>- Сұрақ-жауапты дұрыс орналастырады- 1 б.</a:t>
            </a:r>
          </a:p>
          <a:p>
            <a:pPr algn="ctr">
              <a:lnSpc>
                <a:spcPts val="4112"/>
              </a:lnSpc>
              <a:spcBef>
                <a:spcPct val="0"/>
              </a:spcBef>
            </a:pPr>
            <a:r>
              <a:rPr lang="en-US" sz="2937" b="1">
                <a:solidFill>
                  <a:srgbClr val="1800AD"/>
                </a:solidFill>
                <a:latin typeface="Lora Bold"/>
                <a:ea typeface="Lora Bold"/>
                <a:cs typeface="Lora Bold"/>
                <a:sym typeface="Lora Bold"/>
              </a:rPr>
              <a:t>Барлығы: 1 балл</a:t>
            </a:r>
          </a:p>
          <a:p>
            <a:pPr algn="ctr">
              <a:lnSpc>
                <a:spcPts val="4112"/>
              </a:lnSpc>
              <a:spcBef>
                <a:spcPct val="0"/>
              </a:spcBef>
            </a:pPr>
            <a:r>
              <a:rPr lang="en-US" sz="2937">
                <a:solidFill>
                  <a:srgbClr val="1800AD"/>
                </a:solidFill>
                <a:latin typeface="Lora"/>
                <a:ea typeface="Lora"/>
                <a:cs typeface="Lora"/>
                <a:sym typeface="Lora"/>
              </a:rPr>
              <a:t>ҚБ: «Ақ боз ат» әдісі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361678" y="1303326"/>
            <a:ext cx="6589007" cy="1599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06"/>
              </a:lnSpc>
            </a:pPr>
            <a:r>
              <a:rPr lang="en-US" sz="5746" b="1" spc="-126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ҮЙ ЖҰМЫСЫН ӨЗЕКТЕНДІРУ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810976">
            <a:off x="-2064256" y="-3887041"/>
            <a:ext cx="9026634" cy="15170825"/>
            <a:chOff x="0" y="0"/>
            <a:chExt cx="2377385" cy="39956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77385" cy="3995608"/>
            </a:xfrm>
            <a:custGeom>
              <a:avLst/>
              <a:gdLst/>
              <a:ahLst/>
              <a:cxnLst/>
              <a:rect l="l" t="t" r="r" b="b"/>
              <a:pathLst>
                <a:path w="2377385" h="3995608">
                  <a:moveTo>
                    <a:pt x="0" y="0"/>
                  </a:moveTo>
                  <a:lnTo>
                    <a:pt x="2377385" y="0"/>
                  </a:lnTo>
                  <a:lnTo>
                    <a:pt x="2377385" y="3995608"/>
                  </a:lnTo>
                  <a:lnTo>
                    <a:pt x="0" y="3995608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377385" cy="402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852275" y="9559253"/>
            <a:ext cx="11520985" cy="1281162"/>
            <a:chOff x="0" y="0"/>
            <a:chExt cx="3034334" cy="337425"/>
          </a:xfrm>
        </p:grpSpPr>
        <p:sp>
          <p:nvSpPr>
            <p:cNvPr id="6" name="Freeform 6"/>
            <p:cNvSpPr/>
            <p:nvPr/>
          </p:nvSpPr>
          <p:spPr>
            <a:xfrm>
              <a:off x="10228" y="0"/>
              <a:ext cx="3013877" cy="337425"/>
            </a:xfrm>
            <a:custGeom>
              <a:avLst/>
              <a:gdLst/>
              <a:ahLst/>
              <a:cxnLst/>
              <a:rect l="l" t="t" r="r" b="b"/>
              <a:pathLst>
                <a:path w="3013877" h="337425">
                  <a:moveTo>
                    <a:pt x="216491" y="0"/>
                  </a:moveTo>
                  <a:lnTo>
                    <a:pt x="3000586" y="0"/>
                  </a:lnTo>
                  <a:cubicBezTo>
                    <a:pt x="3005378" y="0"/>
                    <a:pt x="3009800" y="2580"/>
                    <a:pt x="3012157" y="6752"/>
                  </a:cubicBezTo>
                  <a:cubicBezTo>
                    <a:pt x="3014515" y="10924"/>
                    <a:pt x="3014445" y="16043"/>
                    <a:pt x="3011972" y="20148"/>
                  </a:cubicBezTo>
                  <a:lnTo>
                    <a:pt x="2833039" y="317277"/>
                  </a:lnTo>
                  <a:cubicBezTo>
                    <a:pt x="2825510" y="329780"/>
                    <a:pt x="2811981" y="337425"/>
                    <a:pt x="2797386" y="337425"/>
                  </a:cubicBezTo>
                  <a:lnTo>
                    <a:pt x="13291" y="337425"/>
                  </a:lnTo>
                  <a:cubicBezTo>
                    <a:pt x="8499" y="337425"/>
                    <a:pt x="4078" y="334846"/>
                    <a:pt x="1720" y="330673"/>
                  </a:cubicBezTo>
                  <a:cubicBezTo>
                    <a:pt x="-638" y="326501"/>
                    <a:pt x="-567" y="321383"/>
                    <a:pt x="1905" y="317277"/>
                  </a:cubicBezTo>
                  <a:lnTo>
                    <a:pt x="180839" y="20148"/>
                  </a:lnTo>
                  <a:cubicBezTo>
                    <a:pt x="188368" y="7645"/>
                    <a:pt x="201896" y="0"/>
                    <a:pt x="21649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2831134" cy="366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781224" y="-1180588"/>
            <a:ext cx="4590041" cy="3944567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13194" y="0"/>
              <a:ext cx="786412" cy="698500"/>
            </a:xfrm>
            <a:custGeom>
              <a:avLst/>
              <a:gdLst/>
              <a:ahLst/>
              <a:cxnLst/>
              <a:rect l="l" t="t" r="r" b="b"/>
              <a:pathLst>
                <a:path w="786412" h="698500">
                  <a:moveTo>
                    <a:pt x="775008" y="391528"/>
                  </a:moveTo>
                  <a:lnTo>
                    <a:pt x="621004" y="656222"/>
                  </a:lnTo>
                  <a:cubicBezTo>
                    <a:pt x="605775" y="682397"/>
                    <a:pt x="577776" y="698500"/>
                    <a:pt x="547492" y="698500"/>
                  </a:cubicBezTo>
                  <a:lnTo>
                    <a:pt x="238920" y="698500"/>
                  </a:lnTo>
                  <a:cubicBezTo>
                    <a:pt x="208636" y="698500"/>
                    <a:pt x="180637" y="682397"/>
                    <a:pt x="165408" y="656222"/>
                  </a:cubicBezTo>
                  <a:lnTo>
                    <a:pt x="11404" y="391528"/>
                  </a:lnTo>
                  <a:cubicBezTo>
                    <a:pt x="-3801" y="365394"/>
                    <a:pt x="-3801" y="333106"/>
                    <a:pt x="11404" y="306972"/>
                  </a:cubicBezTo>
                  <a:lnTo>
                    <a:pt x="165408" y="42278"/>
                  </a:lnTo>
                  <a:cubicBezTo>
                    <a:pt x="180637" y="16103"/>
                    <a:pt x="208636" y="0"/>
                    <a:pt x="238920" y="0"/>
                  </a:cubicBezTo>
                  <a:lnTo>
                    <a:pt x="547492" y="0"/>
                  </a:lnTo>
                  <a:cubicBezTo>
                    <a:pt x="577776" y="0"/>
                    <a:pt x="605775" y="16103"/>
                    <a:pt x="621004" y="42278"/>
                  </a:cubicBezTo>
                  <a:lnTo>
                    <a:pt x="775008" y="306972"/>
                  </a:lnTo>
                  <a:cubicBezTo>
                    <a:pt x="790213" y="333106"/>
                    <a:pt x="790213" y="365394"/>
                    <a:pt x="775008" y="391528"/>
                  </a:cubicBezTo>
                  <a:close/>
                </a:path>
              </a:pathLst>
            </a:custGeom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83467" y="8579949"/>
            <a:ext cx="4590041" cy="394456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13194" y="0"/>
              <a:ext cx="786412" cy="698500"/>
            </a:xfrm>
            <a:custGeom>
              <a:avLst/>
              <a:gdLst/>
              <a:ahLst/>
              <a:cxnLst/>
              <a:rect l="l" t="t" r="r" b="b"/>
              <a:pathLst>
                <a:path w="786412" h="698500">
                  <a:moveTo>
                    <a:pt x="775008" y="391528"/>
                  </a:moveTo>
                  <a:lnTo>
                    <a:pt x="621004" y="656222"/>
                  </a:lnTo>
                  <a:cubicBezTo>
                    <a:pt x="605775" y="682397"/>
                    <a:pt x="577776" y="698500"/>
                    <a:pt x="547492" y="698500"/>
                  </a:cubicBezTo>
                  <a:lnTo>
                    <a:pt x="238920" y="698500"/>
                  </a:lnTo>
                  <a:cubicBezTo>
                    <a:pt x="208636" y="698500"/>
                    <a:pt x="180637" y="682397"/>
                    <a:pt x="165408" y="656222"/>
                  </a:cubicBezTo>
                  <a:lnTo>
                    <a:pt x="11404" y="391528"/>
                  </a:lnTo>
                  <a:cubicBezTo>
                    <a:pt x="-3801" y="365394"/>
                    <a:pt x="-3801" y="333106"/>
                    <a:pt x="11404" y="306972"/>
                  </a:cubicBezTo>
                  <a:lnTo>
                    <a:pt x="165408" y="42278"/>
                  </a:lnTo>
                  <a:cubicBezTo>
                    <a:pt x="180637" y="16103"/>
                    <a:pt x="208636" y="0"/>
                    <a:pt x="238920" y="0"/>
                  </a:cubicBezTo>
                  <a:lnTo>
                    <a:pt x="547492" y="0"/>
                  </a:lnTo>
                  <a:cubicBezTo>
                    <a:pt x="577776" y="0"/>
                    <a:pt x="605775" y="16103"/>
                    <a:pt x="621004" y="42278"/>
                  </a:cubicBezTo>
                  <a:lnTo>
                    <a:pt x="775008" y="306972"/>
                  </a:lnTo>
                  <a:cubicBezTo>
                    <a:pt x="790213" y="333106"/>
                    <a:pt x="790213" y="365394"/>
                    <a:pt x="775008" y="391528"/>
                  </a:cubicBezTo>
                  <a:close/>
                </a:path>
              </a:pathLst>
            </a:custGeom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881449" y="1246176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985377" y="9223307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 rot="1810976">
            <a:off x="-1911856" y="-3734641"/>
            <a:ext cx="9026634" cy="15170825"/>
            <a:chOff x="0" y="0"/>
            <a:chExt cx="2377385" cy="39956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77385" cy="3995608"/>
            </a:xfrm>
            <a:custGeom>
              <a:avLst/>
              <a:gdLst/>
              <a:ahLst/>
              <a:cxnLst/>
              <a:rect l="l" t="t" r="r" b="b"/>
              <a:pathLst>
                <a:path w="2377385" h="3995608">
                  <a:moveTo>
                    <a:pt x="0" y="0"/>
                  </a:moveTo>
                  <a:lnTo>
                    <a:pt x="2377385" y="0"/>
                  </a:lnTo>
                  <a:lnTo>
                    <a:pt x="2377385" y="3995608"/>
                  </a:lnTo>
                  <a:lnTo>
                    <a:pt x="0" y="3995608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2377385" cy="402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704433" y="1457732"/>
            <a:ext cx="8439567" cy="7669456"/>
          </a:xfrm>
          <a:custGeom>
            <a:avLst/>
            <a:gdLst/>
            <a:ahLst/>
            <a:cxnLst/>
            <a:rect l="l" t="t" r="r" b="b"/>
            <a:pathLst>
              <a:path w="8439567" h="7669456">
                <a:moveTo>
                  <a:pt x="0" y="0"/>
                </a:moveTo>
                <a:lnTo>
                  <a:pt x="8439567" y="0"/>
                </a:lnTo>
                <a:lnTo>
                  <a:pt x="8439567" y="7669457"/>
                </a:lnTo>
                <a:lnTo>
                  <a:pt x="0" y="76694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286579" y="2166366"/>
            <a:ext cx="7275275" cy="6252190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8324" y="0"/>
              <a:ext cx="796151" cy="698500"/>
            </a:xfrm>
            <a:custGeom>
              <a:avLst/>
              <a:gdLst/>
              <a:ahLst/>
              <a:cxnLst/>
              <a:rect l="l" t="t" r="r" b="b"/>
              <a:pathLst>
                <a:path w="796151" h="698500">
                  <a:moveTo>
                    <a:pt x="788957" y="375924"/>
                  </a:moveTo>
                  <a:lnTo>
                    <a:pt x="616795" y="671826"/>
                  </a:lnTo>
                  <a:cubicBezTo>
                    <a:pt x="607187" y="688340"/>
                    <a:pt x="589522" y="698500"/>
                    <a:pt x="570416" y="698500"/>
                  </a:cubicBezTo>
                  <a:lnTo>
                    <a:pt x="225736" y="698500"/>
                  </a:lnTo>
                  <a:cubicBezTo>
                    <a:pt x="206630" y="698500"/>
                    <a:pt x="188965" y="688340"/>
                    <a:pt x="179357" y="671826"/>
                  </a:cubicBezTo>
                  <a:lnTo>
                    <a:pt x="7195" y="375924"/>
                  </a:lnTo>
                  <a:cubicBezTo>
                    <a:pt x="-2398" y="359435"/>
                    <a:pt x="-2398" y="339065"/>
                    <a:pt x="7195" y="322576"/>
                  </a:cubicBezTo>
                  <a:lnTo>
                    <a:pt x="179357" y="26674"/>
                  </a:lnTo>
                  <a:cubicBezTo>
                    <a:pt x="188965" y="10159"/>
                    <a:pt x="206630" y="0"/>
                    <a:pt x="225736" y="0"/>
                  </a:cubicBezTo>
                  <a:lnTo>
                    <a:pt x="570416" y="0"/>
                  </a:lnTo>
                  <a:cubicBezTo>
                    <a:pt x="589522" y="0"/>
                    <a:pt x="607187" y="10159"/>
                    <a:pt x="616795" y="26674"/>
                  </a:cubicBezTo>
                  <a:lnTo>
                    <a:pt x="788957" y="322576"/>
                  </a:lnTo>
                  <a:cubicBezTo>
                    <a:pt x="798550" y="339065"/>
                    <a:pt x="798550" y="359435"/>
                    <a:pt x="788957" y="37592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20858" y="2518497"/>
            <a:ext cx="6406717" cy="5547928"/>
            <a:chOff x="0" y="0"/>
            <a:chExt cx="4282440" cy="3708400"/>
          </a:xfrm>
        </p:grpSpPr>
        <p:sp>
          <p:nvSpPr>
            <p:cNvPr id="24" name="Freeform 24"/>
            <p:cNvSpPr/>
            <p:nvPr/>
          </p:nvSpPr>
          <p:spPr>
            <a:xfrm>
              <a:off x="56301" y="0"/>
              <a:ext cx="4169838" cy="3708400"/>
            </a:xfrm>
            <a:custGeom>
              <a:avLst/>
              <a:gdLst/>
              <a:ahLst/>
              <a:cxnLst/>
              <a:rect l="l" t="t" r="r" b="b"/>
              <a:pathLst>
                <a:path w="4169838" h="3708400">
                  <a:moveTo>
                    <a:pt x="2945425" y="0"/>
                  </a:moveTo>
                  <a:lnTo>
                    <a:pt x="1224413" y="0"/>
                  </a:lnTo>
                  <a:cubicBezTo>
                    <a:pt x="1094400" y="0"/>
                    <a:pt x="974261" y="69359"/>
                    <a:pt x="909251" y="181952"/>
                  </a:cubicBezTo>
                  <a:lnTo>
                    <a:pt x="48758" y="1672248"/>
                  </a:lnTo>
                  <a:cubicBezTo>
                    <a:pt x="-16252" y="1784839"/>
                    <a:pt x="-16252" y="1923561"/>
                    <a:pt x="48758" y="2036152"/>
                  </a:cubicBezTo>
                  <a:lnTo>
                    <a:pt x="909251" y="3526448"/>
                  </a:lnTo>
                  <a:cubicBezTo>
                    <a:pt x="974261" y="3639041"/>
                    <a:pt x="1094400" y="3708400"/>
                    <a:pt x="1224413" y="3708400"/>
                  </a:cubicBezTo>
                  <a:lnTo>
                    <a:pt x="2945425" y="3708400"/>
                  </a:lnTo>
                  <a:cubicBezTo>
                    <a:pt x="3075439" y="3708400"/>
                    <a:pt x="3195577" y="3639041"/>
                    <a:pt x="3260588" y="3526448"/>
                  </a:cubicBezTo>
                  <a:lnTo>
                    <a:pt x="4121081" y="2036152"/>
                  </a:lnTo>
                  <a:cubicBezTo>
                    <a:pt x="4186090" y="1923561"/>
                    <a:pt x="4186090" y="1784839"/>
                    <a:pt x="4121080" y="1672248"/>
                  </a:cubicBezTo>
                  <a:lnTo>
                    <a:pt x="3260588" y="181952"/>
                  </a:lnTo>
                  <a:cubicBezTo>
                    <a:pt x="3195576" y="69359"/>
                    <a:pt x="3075438" y="0"/>
                    <a:pt x="2945425" y="0"/>
                  </a:cubicBezTo>
                  <a:close/>
                </a:path>
              </a:pathLst>
            </a:custGeom>
            <a:blipFill>
              <a:blip r:embed="rId7"/>
              <a:stretch>
                <a:fillRect l="-1350" t="-81999" r="-10856" b="-1184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25" name="TextBox 25"/>
          <p:cNvSpPr txBox="1"/>
          <p:nvPr/>
        </p:nvSpPr>
        <p:spPr>
          <a:xfrm>
            <a:off x="11318264" y="8408345"/>
            <a:ext cx="6589007" cy="814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06"/>
              </a:lnSpc>
            </a:pPr>
            <a:r>
              <a:rPr lang="en-US" sz="5746" b="1" spc="-126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МУЛЬТФИЛЬМ </a:t>
            </a:r>
          </a:p>
        </p:txBody>
      </p:sp>
      <p:pic>
        <p:nvPicPr>
          <p:cNvPr id="26" name="WhatsApp Video 2026-02-08 at 10.14.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50994" y="1910595"/>
            <a:ext cx="8956277" cy="5037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81889" y="-374030"/>
            <a:ext cx="12840796" cy="11035059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9270" y="0"/>
              <a:ext cx="794260" cy="698500"/>
            </a:xfrm>
            <a:custGeom>
              <a:avLst/>
              <a:gdLst/>
              <a:ahLst/>
              <a:cxnLst/>
              <a:rect l="l" t="t" r="r" b="b"/>
              <a:pathLst>
                <a:path w="794260" h="698500">
                  <a:moveTo>
                    <a:pt x="786247" y="378954"/>
                  </a:moveTo>
                  <a:lnTo>
                    <a:pt x="617613" y="668796"/>
                  </a:lnTo>
                  <a:cubicBezTo>
                    <a:pt x="606913" y="687186"/>
                    <a:pt x="587241" y="698500"/>
                    <a:pt x="565964" y="698500"/>
                  </a:cubicBezTo>
                  <a:lnTo>
                    <a:pt x="228296" y="698500"/>
                  </a:lnTo>
                  <a:cubicBezTo>
                    <a:pt x="207019" y="698500"/>
                    <a:pt x="187347" y="687186"/>
                    <a:pt x="176647" y="668796"/>
                  </a:cubicBezTo>
                  <a:lnTo>
                    <a:pt x="8013" y="378954"/>
                  </a:lnTo>
                  <a:cubicBezTo>
                    <a:pt x="-2671" y="360592"/>
                    <a:pt x="-2671" y="337908"/>
                    <a:pt x="8013" y="319546"/>
                  </a:cubicBezTo>
                  <a:lnTo>
                    <a:pt x="176647" y="29704"/>
                  </a:lnTo>
                  <a:cubicBezTo>
                    <a:pt x="187347" y="11314"/>
                    <a:pt x="207019" y="0"/>
                    <a:pt x="228296" y="0"/>
                  </a:cubicBezTo>
                  <a:lnTo>
                    <a:pt x="565964" y="0"/>
                  </a:lnTo>
                  <a:cubicBezTo>
                    <a:pt x="587241" y="0"/>
                    <a:pt x="606913" y="11314"/>
                    <a:pt x="617613" y="29704"/>
                  </a:cubicBezTo>
                  <a:lnTo>
                    <a:pt x="786247" y="319546"/>
                  </a:lnTo>
                  <a:cubicBezTo>
                    <a:pt x="796931" y="337908"/>
                    <a:pt x="796931" y="360592"/>
                    <a:pt x="786247" y="37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6801" y="3308711"/>
            <a:ext cx="7674052" cy="6594889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15511" y="0"/>
              <a:ext cx="781777" cy="698500"/>
            </a:xfrm>
            <a:custGeom>
              <a:avLst/>
              <a:gdLst/>
              <a:ahLst/>
              <a:cxnLst/>
              <a:rect l="l" t="t" r="r" b="b"/>
              <a:pathLst>
                <a:path w="781777" h="698500">
                  <a:moveTo>
                    <a:pt x="768371" y="398954"/>
                  </a:moveTo>
                  <a:lnTo>
                    <a:pt x="623007" y="648796"/>
                  </a:lnTo>
                  <a:cubicBezTo>
                    <a:pt x="605103" y="679569"/>
                    <a:pt x="572187" y="698500"/>
                    <a:pt x="536585" y="698500"/>
                  </a:cubicBezTo>
                  <a:lnTo>
                    <a:pt x="245193" y="698500"/>
                  </a:lnTo>
                  <a:cubicBezTo>
                    <a:pt x="209591" y="698500"/>
                    <a:pt x="176675" y="679569"/>
                    <a:pt x="158771" y="648796"/>
                  </a:cubicBezTo>
                  <a:lnTo>
                    <a:pt x="13407" y="398954"/>
                  </a:lnTo>
                  <a:cubicBezTo>
                    <a:pt x="-4469" y="368229"/>
                    <a:pt x="-4469" y="330271"/>
                    <a:pt x="13407" y="299546"/>
                  </a:cubicBezTo>
                  <a:lnTo>
                    <a:pt x="158771" y="49704"/>
                  </a:lnTo>
                  <a:cubicBezTo>
                    <a:pt x="176675" y="18931"/>
                    <a:pt x="209591" y="0"/>
                    <a:pt x="245193" y="0"/>
                  </a:cubicBezTo>
                  <a:lnTo>
                    <a:pt x="536585" y="0"/>
                  </a:lnTo>
                  <a:cubicBezTo>
                    <a:pt x="572187" y="0"/>
                    <a:pt x="605103" y="18931"/>
                    <a:pt x="623007" y="49704"/>
                  </a:cubicBezTo>
                  <a:lnTo>
                    <a:pt x="768371" y="299546"/>
                  </a:lnTo>
                  <a:cubicBezTo>
                    <a:pt x="786247" y="330271"/>
                    <a:pt x="786247" y="368229"/>
                    <a:pt x="768371" y="39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54885" y="3680143"/>
            <a:ext cx="6757885" cy="5852024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92194" y="0"/>
              <a:ext cx="4098052" cy="3708400"/>
            </a:xfrm>
            <a:custGeom>
              <a:avLst/>
              <a:gdLst/>
              <a:ahLst/>
              <a:cxnLst/>
              <a:rect l="l" t="t" r="r" b="b"/>
              <a:pathLst>
                <a:path w="4098052" h="3708400">
                  <a:moveTo>
                    <a:pt x="2775587" y="0"/>
                  </a:moveTo>
                  <a:lnTo>
                    <a:pt x="1322465" y="0"/>
                  </a:lnTo>
                  <a:cubicBezTo>
                    <a:pt x="1109566" y="0"/>
                    <a:pt x="912837" y="113577"/>
                    <a:pt x="806381" y="297949"/>
                  </a:cubicBezTo>
                  <a:lnTo>
                    <a:pt x="79841" y="1556251"/>
                  </a:lnTo>
                  <a:cubicBezTo>
                    <a:pt x="-26613" y="1740620"/>
                    <a:pt x="-26613" y="1967780"/>
                    <a:pt x="79841" y="2152149"/>
                  </a:cubicBezTo>
                  <a:lnTo>
                    <a:pt x="806381" y="3410451"/>
                  </a:lnTo>
                  <a:cubicBezTo>
                    <a:pt x="912837" y="3594824"/>
                    <a:pt x="1109566" y="3708400"/>
                    <a:pt x="1322465" y="3708400"/>
                  </a:cubicBezTo>
                  <a:lnTo>
                    <a:pt x="2775587" y="3708400"/>
                  </a:lnTo>
                  <a:cubicBezTo>
                    <a:pt x="2988487" y="3708400"/>
                    <a:pt x="3185215" y="3594824"/>
                    <a:pt x="3291671" y="3410451"/>
                  </a:cubicBezTo>
                  <a:lnTo>
                    <a:pt x="4018211" y="2152149"/>
                  </a:lnTo>
                  <a:cubicBezTo>
                    <a:pt x="4124666" y="1967780"/>
                    <a:pt x="4124666" y="1740620"/>
                    <a:pt x="4018211" y="1556251"/>
                  </a:cubicBezTo>
                  <a:lnTo>
                    <a:pt x="3291671" y="297949"/>
                  </a:lnTo>
                  <a:cubicBezTo>
                    <a:pt x="3185215" y="113577"/>
                    <a:pt x="2988486" y="0"/>
                    <a:pt x="2775587" y="0"/>
                  </a:cubicBezTo>
                  <a:close/>
                </a:path>
              </a:pathLst>
            </a:custGeom>
            <a:blipFill>
              <a:blip r:embed="rId2"/>
              <a:stretch>
                <a:fillRect t="-35498" b="-35498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4018960" y="-1473541"/>
            <a:ext cx="3429332" cy="2947082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17660" y="0"/>
              <a:ext cx="777480" cy="698500"/>
            </a:xfrm>
            <a:custGeom>
              <a:avLst/>
              <a:gdLst/>
              <a:ahLst/>
              <a:cxnLst/>
              <a:rect l="l" t="t" r="r" b="b"/>
              <a:pathLst>
                <a:path w="777480" h="698500">
                  <a:moveTo>
                    <a:pt x="762216" y="405838"/>
                  </a:moveTo>
                  <a:lnTo>
                    <a:pt x="624864" y="641912"/>
                  </a:lnTo>
                  <a:cubicBezTo>
                    <a:pt x="604480" y="676947"/>
                    <a:pt x="567004" y="698500"/>
                    <a:pt x="526471" y="698500"/>
                  </a:cubicBezTo>
                  <a:lnTo>
                    <a:pt x="251009" y="698500"/>
                  </a:lnTo>
                  <a:cubicBezTo>
                    <a:pt x="210476" y="698500"/>
                    <a:pt x="173000" y="676947"/>
                    <a:pt x="152616" y="641912"/>
                  </a:cubicBezTo>
                  <a:lnTo>
                    <a:pt x="15264" y="405838"/>
                  </a:lnTo>
                  <a:cubicBezTo>
                    <a:pt x="-5088" y="370858"/>
                    <a:pt x="-5088" y="327642"/>
                    <a:pt x="15264" y="292662"/>
                  </a:cubicBezTo>
                  <a:lnTo>
                    <a:pt x="152616" y="56588"/>
                  </a:lnTo>
                  <a:cubicBezTo>
                    <a:pt x="173000" y="21553"/>
                    <a:pt x="210476" y="0"/>
                    <a:pt x="251009" y="0"/>
                  </a:cubicBezTo>
                  <a:lnTo>
                    <a:pt x="526471" y="0"/>
                  </a:lnTo>
                  <a:cubicBezTo>
                    <a:pt x="567004" y="0"/>
                    <a:pt x="604480" y="21553"/>
                    <a:pt x="624864" y="56588"/>
                  </a:cubicBezTo>
                  <a:lnTo>
                    <a:pt x="762216" y="292662"/>
                  </a:lnTo>
                  <a:cubicBezTo>
                    <a:pt x="782568" y="327642"/>
                    <a:pt x="782568" y="370858"/>
                    <a:pt x="762216" y="405838"/>
                  </a:cubicBezTo>
                  <a:close/>
                </a:path>
              </a:pathLst>
            </a:custGeom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-2390621" y="1473541"/>
            <a:ext cx="8106638" cy="1202800"/>
            <a:chOff x="0" y="0"/>
            <a:chExt cx="4707755" cy="698500"/>
          </a:xfrm>
        </p:grpSpPr>
        <p:sp>
          <p:nvSpPr>
            <p:cNvPr id="14" name="Freeform 14"/>
            <p:cNvSpPr/>
            <p:nvPr/>
          </p:nvSpPr>
          <p:spPr>
            <a:xfrm>
              <a:off x="6183" y="0"/>
              <a:ext cx="4695390" cy="698500"/>
            </a:xfrm>
            <a:custGeom>
              <a:avLst/>
              <a:gdLst/>
              <a:ahLst/>
              <a:cxnLst/>
              <a:rect l="l" t="t" r="r" b="b"/>
              <a:pathLst>
                <a:path w="4695390" h="698500">
                  <a:moveTo>
                    <a:pt x="4690046" y="369061"/>
                  </a:moveTo>
                  <a:lnTo>
                    <a:pt x="4509899" y="678689"/>
                  </a:lnTo>
                  <a:cubicBezTo>
                    <a:pt x="4502762" y="690954"/>
                    <a:pt x="4489643" y="698500"/>
                    <a:pt x="4475452" y="698500"/>
                  </a:cubicBezTo>
                  <a:lnTo>
                    <a:pt x="219937" y="698500"/>
                  </a:lnTo>
                  <a:cubicBezTo>
                    <a:pt x="205747" y="698500"/>
                    <a:pt x="192627" y="690954"/>
                    <a:pt x="185491" y="678689"/>
                  </a:cubicBezTo>
                  <a:lnTo>
                    <a:pt x="5343" y="369061"/>
                  </a:lnTo>
                  <a:cubicBezTo>
                    <a:pt x="-1782" y="356815"/>
                    <a:pt x="-1782" y="341685"/>
                    <a:pt x="5343" y="329439"/>
                  </a:cubicBezTo>
                  <a:lnTo>
                    <a:pt x="185491" y="19811"/>
                  </a:lnTo>
                  <a:cubicBezTo>
                    <a:pt x="192627" y="7546"/>
                    <a:pt x="205747" y="0"/>
                    <a:pt x="219937" y="0"/>
                  </a:cubicBezTo>
                  <a:lnTo>
                    <a:pt x="4475452" y="0"/>
                  </a:lnTo>
                  <a:cubicBezTo>
                    <a:pt x="4489643" y="0"/>
                    <a:pt x="4502762" y="7546"/>
                    <a:pt x="4509899" y="19811"/>
                  </a:cubicBezTo>
                  <a:lnTo>
                    <a:pt x="4690046" y="329439"/>
                  </a:lnTo>
                  <a:cubicBezTo>
                    <a:pt x="4697171" y="341685"/>
                    <a:pt x="4697171" y="356815"/>
                    <a:pt x="4690046" y="36906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28575"/>
              <a:ext cx="4479155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365446" y="7846131"/>
            <a:ext cx="4788292" cy="4114938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12648" y="0"/>
              <a:ext cx="787504" cy="698500"/>
            </a:xfrm>
            <a:custGeom>
              <a:avLst/>
              <a:gdLst/>
              <a:ahLst/>
              <a:cxnLst/>
              <a:rect l="l" t="t" r="r" b="b"/>
              <a:pathLst>
                <a:path w="787504" h="698500">
                  <a:moveTo>
                    <a:pt x="776572" y="389778"/>
                  </a:moveTo>
                  <a:lnTo>
                    <a:pt x="620532" y="657972"/>
                  </a:lnTo>
                  <a:cubicBezTo>
                    <a:pt x="605933" y="683064"/>
                    <a:pt x="579093" y="698500"/>
                    <a:pt x="550064" y="698500"/>
                  </a:cubicBezTo>
                  <a:lnTo>
                    <a:pt x="237440" y="698500"/>
                  </a:lnTo>
                  <a:cubicBezTo>
                    <a:pt x="208411" y="698500"/>
                    <a:pt x="181571" y="683064"/>
                    <a:pt x="166972" y="657972"/>
                  </a:cubicBezTo>
                  <a:lnTo>
                    <a:pt x="10932" y="389778"/>
                  </a:lnTo>
                  <a:cubicBezTo>
                    <a:pt x="-3644" y="364725"/>
                    <a:pt x="-3644" y="333775"/>
                    <a:pt x="10932" y="308722"/>
                  </a:cubicBezTo>
                  <a:lnTo>
                    <a:pt x="166972" y="40528"/>
                  </a:lnTo>
                  <a:cubicBezTo>
                    <a:pt x="181571" y="15436"/>
                    <a:pt x="208411" y="0"/>
                    <a:pt x="237440" y="0"/>
                  </a:cubicBezTo>
                  <a:lnTo>
                    <a:pt x="550064" y="0"/>
                  </a:lnTo>
                  <a:cubicBezTo>
                    <a:pt x="579093" y="0"/>
                    <a:pt x="605933" y="15436"/>
                    <a:pt x="620532" y="40528"/>
                  </a:cubicBezTo>
                  <a:lnTo>
                    <a:pt x="776572" y="308722"/>
                  </a:lnTo>
                  <a:cubicBezTo>
                    <a:pt x="791148" y="333775"/>
                    <a:pt x="791148" y="364725"/>
                    <a:pt x="776572" y="389778"/>
                  </a:cubicBezTo>
                  <a:close/>
                </a:path>
              </a:pathLst>
            </a:custGeom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448292" y="738855"/>
            <a:ext cx="10839708" cy="1197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4"/>
              </a:lnSpc>
            </a:pPr>
            <a:r>
              <a:rPr lang="en-US" sz="8550" b="1" spc="-188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СЮЖЕТ. ФАБУЛА.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52205" y="2606261"/>
            <a:ext cx="9431883" cy="665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6"/>
              </a:lnSpc>
              <a:spcBef>
                <a:spcPct val="0"/>
              </a:spcBef>
            </a:pPr>
            <a:r>
              <a:rPr lang="en-US" sz="2733" b="1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Фабула (латынша фабула баяндау, әңгімелеу, тарихты беру) – көркем шығармада суреттелген оқиғаны рет-ретімен жүйелеу, мазмұндау. </a:t>
            </a:r>
          </a:p>
          <a:p>
            <a:pPr algn="ctr">
              <a:lnSpc>
                <a:spcPts val="3826"/>
              </a:lnSpc>
              <a:spcBef>
                <a:spcPct val="0"/>
              </a:spcBef>
            </a:pPr>
            <a:endParaRPr lang="en-US" sz="2733" b="1">
              <a:solidFill>
                <a:srgbClr val="8564FB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3826"/>
              </a:lnSpc>
              <a:spcBef>
                <a:spcPct val="0"/>
              </a:spcBef>
            </a:pPr>
            <a:r>
              <a:rPr lang="en-US" sz="2733" b="1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Сюжет – адамдардың өзара қарым- қатынасы, байланысы, қайшылықтары, жек көру, жақсы көру, әр характердің, типтің өсу, жасалу тарихы. Егер көркем шығарманың мазмұны түрлше мінездермен типтердің өзара қарым-қатынасынан туған шындық, өмірлік оқиғалар тізбегі десек, осының өзі сюжетте адамдар мен заттардан ішкі-сыртқы қозғалыс- әрекет жүйесі ретінде, кәдімгідей қозғалыс, белгілі бір даму үстінде көрінеді.</a:t>
            </a:r>
          </a:p>
          <a:p>
            <a:pPr algn="ctr">
              <a:lnSpc>
                <a:spcPts val="3826"/>
              </a:lnSpc>
              <a:spcBef>
                <a:spcPct val="0"/>
              </a:spcBef>
            </a:pPr>
            <a:endParaRPr lang="en-US" sz="2733" b="1">
              <a:solidFill>
                <a:srgbClr val="8564FB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81889" y="-374030"/>
            <a:ext cx="12840796" cy="11035059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9270" y="0"/>
              <a:ext cx="794260" cy="698500"/>
            </a:xfrm>
            <a:custGeom>
              <a:avLst/>
              <a:gdLst/>
              <a:ahLst/>
              <a:cxnLst/>
              <a:rect l="l" t="t" r="r" b="b"/>
              <a:pathLst>
                <a:path w="794260" h="698500">
                  <a:moveTo>
                    <a:pt x="786247" y="378954"/>
                  </a:moveTo>
                  <a:lnTo>
                    <a:pt x="617613" y="668796"/>
                  </a:lnTo>
                  <a:cubicBezTo>
                    <a:pt x="606913" y="687186"/>
                    <a:pt x="587241" y="698500"/>
                    <a:pt x="565964" y="698500"/>
                  </a:cubicBezTo>
                  <a:lnTo>
                    <a:pt x="228296" y="698500"/>
                  </a:lnTo>
                  <a:cubicBezTo>
                    <a:pt x="207019" y="698500"/>
                    <a:pt x="187347" y="687186"/>
                    <a:pt x="176647" y="668796"/>
                  </a:cubicBezTo>
                  <a:lnTo>
                    <a:pt x="8013" y="378954"/>
                  </a:lnTo>
                  <a:cubicBezTo>
                    <a:pt x="-2671" y="360592"/>
                    <a:pt x="-2671" y="337908"/>
                    <a:pt x="8013" y="319546"/>
                  </a:cubicBezTo>
                  <a:lnTo>
                    <a:pt x="176647" y="29704"/>
                  </a:lnTo>
                  <a:cubicBezTo>
                    <a:pt x="187347" y="11314"/>
                    <a:pt x="207019" y="0"/>
                    <a:pt x="228296" y="0"/>
                  </a:cubicBezTo>
                  <a:lnTo>
                    <a:pt x="565964" y="0"/>
                  </a:lnTo>
                  <a:cubicBezTo>
                    <a:pt x="587241" y="0"/>
                    <a:pt x="606913" y="11314"/>
                    <a:pt x="617613" y="29704"/>
                  </a:cubicBezTo>
                  <a:lnTo>
                    <a:pt x="786247" y="319546"/>
                  </a:lnTo>
                  <a:cubicBezTo>
                    <a:pt x="796931" y="337908"/>
                    <a:pt x="796931" y="360592"/>
                    <a:pt x="786247" y="37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6801" y="3308711"/>
            <a:ext cx="7674052" cy="6594889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15511" y="0"/>
              <a:ext cx="781777" cy="698500"/>
            </a:xfrm>
            <a:custGeom>
              <a:avLst/>
              <a:gdLst/>
              <a:ahLst/>
              <a:cxnLst/>
              <a:rect l="l" t="t" r="r" b="b"/>
              <a:pathLst>
                <a:path w="781777" h="698500">
                  <a:moveTo>
                    <a:pt x="768371" y="398954"/>
                  </a:moveTo>
                  <a:lnTo>
                    <a:pt x="623007" y="648796"/>
                  </a:lnTo>
                  <a:cubicBezTo>
                    <a:pt x="605103" y="679569"/>
                    <a:pt x="572187" y="698500"/>
                    <a:pt x="536585" y="698500"/>
                  </a:cubicBezTo>
                  <a:lnTo>
                    <a:pt x="245193" y="698500"/>
                  </a:lnTo>
                  <a:cubicBezTo>
                    <a:pt x="209591" y="698500"/>
                    <a:pt x="176675" y="679569"/>
                    <a:pt x="158771" y="648796"/>
                  </a:cubicBezTo>
                  <a:lnTo>
                    <a:pt x="13407" y="398954"/>
                  </a:lnTo>
                  <a:cubicBezTo>
                    <a:pt x="-4469" y="368229"/>
                    <a:pt x="-4469" y="330271"/>
                    <a:pt x="13407" y="299546"/>
                  </a:cubicBezTo>
                  <a:lnTo>
                    <a:pt x="158771" y="49704"/>
                  </a:lnTo>
                  <a:cubicBezTo>
                    <a:pt x="176675" y="18931"/>
                    <a:pt x="209591" y="0"/>
                    <a:pt x="245193" y="0"/>
                  </a:cubicBezTo>
                  <a:lnTo>
                    <a:pt x="536585" y="0"/>
                  </a:lnTo>
                  <a:cubicBezTo>
                    <a:pt x="572187" y="0"/>
                    <a:pt x="605103" y="18931"/>
                    <a:pt x="623007" y="49704"/>
                  </a:cubicBezTo>
                  <a:lnTo>
                    <a:pt x="768371" y="299546"/>
                  </a:lnTo>
                  <a:cubicBezTo>
                    <a:pt x="786247" y="330271"/>
                    <a:pt x="786247" y="368229"/>
                    <a:pt x="768371" y="39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54885" y="3680143"/>
            <a:ext cx="6757885" cy="5852024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92194" y="0"/>
              <a:ext cx="4098052" cy="3708400"/>
            </a:xfrm>
            <a:custGeom>
              <a:avLst/>
              <a:gdLst/>
              <a:ahLst/>
              <a:cxnLst/>
              <a:rect l="l" t="t" r="r" b="b"/>
              <a:pathLst>
                <a:path w="4098052" h="3708400">
                  <a:moveTo>
                    <a:pt x="2775587" y="0"/>
                  </a:moveTo>
                  <a:lnTo>
                    <a:pt x="1322465" y="0"/>
                  </a:lnTo>
                  <a:cubicBezTo>
                    <a:pt x="1109566" y="0"/>
                    <a:pt x="912837" y="113577"/>
                    <a:pt x="806381" y="297949"/>
                  </a:cubicBezTo>
                  <a:lnTo>
                    <a:pt x="79841" y="1556251"/>
                  </a:lnTo>
                  <a:cubicBezTo>
                    <a:pt x="-26613" y="1740620"/>
                    <a:pt x="-26613" y="1967780"/>
                    <a:pt x="79841" y="2152149"/>
                  </a:cubicBezTo>
                  <a:lnTo>
                    <a:pt x="806381" y="3410451"/>
                  </a:lnTo>
                  <a:cubicBezTo>
                    <a:pt x="912837" y="3594824"/>
                    <a:pt x="1109566" y="3708400"/>
                    <a:pt x="1322465" y="3708400"/>
                  </a:cubicBezTo>
                  <a:lnTo>
                    <a:pt x="2775587" y="3708400"/>
                  </a:lnTo>
                  <a:cubicBezTo>
                    <a:pt x="2988487" y="3708400"/>
                    <a:pt x="3185215" y="3594824"/>
                    <a:pt x="3291671" y="3410451"/>
                  </a:cubicBezTo>
                  <a:lnTo>
                    <a:pt x="4018211" y="2152149"/>
                  </a:lnTo>
                  <a:cubicBezTo>
                    <a:pt x="4124666" y="1967780"/>
                    <a:pt x="4124666" y="1740620"/>
                    <a:pt x="4018211" y="1556251"/>
                  </a:cubicBezTo>
                  <a:lnTo>
                    <a:pt x="3291671" y="297949"/>
                  </a:lnTo>
                  <a:cubicBezTo>
                    <a:pt x="3185215" y="113577"/>
                    <a:pt x="2988486" y="0"/>
                    <a:pt x="2775587" y="0"/>
                  </a:cubicBezTo>
                  <a:close/>
                </a:path>
              </a:pathLst>
            </a:custGeom>
            <a:blipFill>
              <a:blip r:embed="rId2"/>
              <a:stretch>
                <a:fillRect t="-30193" b="-30193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4018960" y="-1473541"/>
            <a:ext cx="3429332" cy="2947082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17660" y="0"/>
              <a:ext cx="777480" cy="698500"/>
            </a:xfrm>
            <a:custGeom>
              <a:avLst/>
              <a:gdLst/>
              <a:ahLst/>
              <a:cxnLst/>
              <a:rect l="l" t="t" r="r" b="b"/>
              <a:pathLst>
                <a:path w="777480" h="698500">
                  <a:moveTo>
                    <a:pt x="762216" y="405838"/>
                  </a:moveTo>
                  <a:lnTo>
                    <a:pt x="624864" y="641912"/>
                  </a:lnTo>
                  <a:cubicBezTo>
                    <a:pt x="604480" y="676947"/>
                    <a:pt x="567004" y="698500"/>
                    <a:pt x="526471" y="698500"/>
                  </a:cubicBezTo>
                  <a:lnTo>
                    <a:pt x="251009" y="698500"/>
                  </a:lnTo>
                  <a:cubicBezTo>
                    <a:pt x="210476" y="698500"/>
                    <a:pt x="173000" y="676947"/>
                    <a:pt x="152616" y="641912"/>
                  </a:cubicBezTo>
                  <a:lnTo>
                    <a:pt x="15264" y="405838"/>
                  </a:lnTo>
                  <a:cubicBezTo>
                    <a:pt x="-5088" y="370858"/>
                    <a:pt x="-5088" y="327642"/>
                    <a:pt x="15264" y="292662"/>
                  </a:cubicBezTo>
                  <a:lnTo>
                    <a:pt x="152616" y="56588"/>
                  </a:lnTo>
                  <a:cubicBezTo>
                    <a:pt x="173000" y="21553"/>
                    <a:pt x="210476" y="0"/>
                    <a:pt x="251009" y="0"/>
                  </a:cubicBezTo>
                  <a:lnTo>
                    <a:pt x="526471" y="0"/>
                  </a:lnTo>
                  <a:cubicBezTo>
                    <a:pt x="567004" y="0"/>
                    <a:pt x="604480" y="21553"/>
                    <a:pt x="624864" y="56588"/>
                  </a:cubicBezTo>
                  <a:lnTo>
                    <a:pt x="762216" y="292662"/>
                  </a:lnTo>
                  <a:cubicBezTo>
                    <a:pt x="782568" y="327642"/>
                    <a:pt x="782568" y="370858"/>
                    <a:pt x="762216" y="405838"/>
                  </a:cubicBezTo>
                  <a:close/>
                </a:path>
              </a:pathLst>
            </a:custGeom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-2390621" y="1473541"/>
            <a:ext cx="8106638" cy="1202800"/>
            <a:chOff x="0" y="0"/>
            <a:chExt cx="4707755" cy="698500"/>
          </a:xfrm>
        </p:grpSpPr>
        <p:sp>
          <p:nvSpPr>
            <p:cNvPr id="14" name="Freeform 14"/>
            <p:cNvSpPr/>
            <p:nvPr/>
          </p:nvSpPr>
          <p:spPr>
            <a:xfrm>
              <a:off x="6183" y="0"/>
              <a:ext cx="4695390" cy="698500"/>
            </a:xfrm>
            <a:custGeom>
              <a:avLst/>
              <a:gdLst/>
              <a:ahLst/>
              <a:cxnLst/>
              <a:rect l="l" t="t" r="r" b="b"/>
              <a:pathLst>
                <a:path w="4695390" h="698500">
                  <a:moveTo>
                    <a:pt x="4690046" y="369061"/>
                  </a:moveTo>
                  <a:lnTo>
                    <a:pt x="4509899" y="678689"/>
                  </a:lnTo>
                  <a:cubicBezTo>
                    <a:pt x="4502762" y="690954"/>
                    <a:pt x="4489643" y="698500"/>
                    <a:pt x="4475452" y="698500"/>
                  </a:cubicBezTo>
                  <a:lnTo>
                    <a:pt x="219937" y="698500"/>
                  </a:lnTo>
                  <a:cubicBezTo>
                    <a:pt x="205747" y="698500"/>
                    <a:pt x="192627" y="690954"/>
                    <a:pt x="185491" y="678689"/>
                  </a:cubicBezTo>
                  <a:lnTo>
                    <a:pt x="5343" y="369061"/>
                  </a:lnTo>
                  <a:cubicBezTo>
                    <a:pt x="-1782" y="356815"/>
                    <a:pt x="-1782" y="341685"/>
                    <a:pt x="5343" y="329439"/>
                  </a:cubicBezTo>
                  <a:lnTo>
                    <a:pt x="185491" y="19811"/>
                  </a:lnTo>
                  <a:cubicBezTo>
                    <a:pt x="192627" y="7546"/>
                    <a:pt x="205747" y="0"/>
                    <a:pt x="219937" y="0"/>
                  </a:cubicBezTo>
                  <a:lnTo>
                    <a:pt x="4475452" y="0"/>
                  </a:lnTo>
                  <a:cubicBezTo>
                    <a:pt x="4489643" y="0"/>
                    <a:pt x="4502762" y="7546"/>
                    <a:pt x="4509899" y="19811"/>
                  </a:cubicBezTo>
                  <a:lnTo>
                    <a:pt x="4690046" y="329439"/>
                  </a:lnTo>
                  <a:cubicBezTo>
                    <a:pt x="4697171" y="341685"/>
                    <a:pt x="4697171" y="356815"/>
                    <a:pt x="4690046" y="36906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28575"/>
              <a:ext cx="4479155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365446" y="7846131"/>
            <a:ext cx="4788292" cy="4114938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12648" y="0"/>
              <a:ext cx="787504" cy="698500"/>
            </a:xfrm>
            <a:custGeom>
              <a:avLst/>
              <a:gdLst/>
              <a:ahLst/>
              <a:cxnLst/>
              <a:rect l="l" t="t" r="r" b="b"/>
              <a:pathLst>
                <a:path w="787504" h="698500">
                  <a:moveTo>
                    <a:pt x="776572" y="389778"/>
                  </a:moveTo>
                  <a:lnTo>
                    <a:pt x="620532" y="657972"/>
                  </a:lnTo>
                  <a:cubicBezTo>
                    <a:pt x="605933" y="683064"/>
                    <a:pt x="579093" y="698500"/>
                    <a:pt x="550064" y="698500"/>
                  </a:cubicBezTo>
                  <a:lnTo>
                    <a:pt x="237440" y="698500"/>
                  </a:lnTo>
                  <a:cubicBezTo>
                    <a:pt x="208411" y="698500"/>
                    <a:pt x="181571" y="683064"/>
                    <a:pt x="166972" y="657972"/>
                  </a:cubicBezTo>
                  <a:lnTo>
                    <a:pt x="10932" y="389778"/>
                  </a:lnTo>
                  <a:cubicBezTo>
                    <a:pt x="-3644" y="364725"/>
                    <a:pt x="-3644" y="333775"/>
                    <a:pt x="10932" y="308722"/>
                  </a:cubicBezTo>
                  <a:lnTo>
                    <a:pt x="166972" y="40528"/>
                  </a:lnTo>
                  <a:cubicBezTo>
                    <a:pt x="181571" y="15436"/>
                    <a:pt x="208411" y="0"/>
                    <a:pt x="237440" y="0"/>
                  </a:cubicBezTo>
                  <a:lnTo>
                    <a:pt x="550064" y="0"/>
                  </a:lnTo>
                  <a:cubicBezTo>
                    <a:pt x="579093" y="0"/>
                    <a:pt x="605933" y="15436"/>
                    <a:pt x="620532" y="40528"/>
                  </a:cubicBezTo>
                  <a:lnTo>
                    <a:pt x="776572" y="308722"/>
                  </a:lnTo>
                  <a:cubicBezTo>
                    <a:pt x="791148" y="333775"/>
                    <a:pt x="791148" y="364725"/>
                    <a:pt x="776572" y="389778"/>
                  </a:cubicBezTo>
                  <a:close/>
                </a:path>
              </a:pathLst>
            </a:custGeom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448292" y="2111595"/>
            <a:ext cx="10839708" cy="1197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4"/>
              </a:lnSpc>
            </a:pPr>
            <a:r>
              <a:rPr lang="en-US" sz="8550" b="1" spc="-188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ӘҢГІМЕ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270854" y="3727583"/>
            <a:ext cx="9431883" cy="569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6"/>
              </a:lnSpc>
              <a:spcBef>
                <a:spcPct val="0"/>
              </a:spcBef>
            </a:pPr>
            <a:r>
              <a:rPr lang="en-US" sz="2733" b="1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Әңгіме дегеніміз - оқиғаны қарасөзбен баяндайтын шағын көркем шығарма жанры.</a:t>
            </a:r>
          </a:p>
          <a:p>
            <a:pPr algn="ctr">
              <a:lnSpc>
                <a:spcPts val="3826"/>
              </a:lnSpc>
              <a:spcBef>
                <a:spcPct val="0"/>
              </a:spcBef>
            </a:pPr>
            <a:endParaRPr lang="en-US" sz="2733" b="1">
              <a:solidFill>
                <a:srgbClr val="8564FB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3826"/>
              </a:lnSpc>
              <a:spcBef>
                <a:spcPct val="0"/>
              </a:spcBef>
            </a:pPr>
            <a:r>
              <a:rPr lang="en-US" sz="2733" b="1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Әңгімеге тән белгілер:</a:t>
            </a:r>
          </a:p>
          <a:p>
            <a:pPr algn="ctr">
              <a:lnSpc>
                <a:spcPts val="3826"/>
              </a:lnSpc>
              <a:spcBef>
                <a:spcPct val="0"/>
              </a:spcBef>
            </a:pPr>
            <a:r>
              <a:rPr lang="en-US" sz="2733" b="1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1) Көлемі жағынан шағын.</a:t>
            </a:r>
          </a:p>
          <a:p>
            <a:pPr algn="ctr">
              <a:lnSpc>
                <a:spcPts val="3826"/>
              </a:lnSpc>
              <a:spcBef>
                <a:spcPct val="0"/>
              </a:spcBef>
            </a:pPr>
            <a:r>
              <a:rPr lang="en-US" sz="2733" b="1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2) Кейіпкерлер саны аз.</a:t>
            </a:r>
          </a:p>
          <a:p>
            <a:pPr algn="ctr">
              <a:lnSpc>
                <a:spcPts val="3826"/>
              </a:lnSpc>
              <a:spcBef>
                <a:spcPct val="0"/>
              </a:spcBef>
            </a:pPr>
            <a:r>
              <a:rPr lang="en-US" sz="2733" b="1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3) Сюжет ұйытқысын құрайтын оқиғаның басталуы, шарықтау шегі мен шешімі болады.</a:t>
            </a:r>
          </a:p>
          <a:p>
            <a:pPr algn="ctr">
              <a:lnSpc>
                <a:spcPts val="3826"/>
              </a:lnSpc>
              <a:spcBef>
                <a:spcPct val="0"/>
              </a:spcBef>
            </a:pPr>
            <a:r>
              <a:rPr lang="en-US" sz="2733" b="1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4) Оқиға көбіне бірінші жақтан баяндалып, әңгімешінің оқиғаға тікелей қатыстылығын көрсетеді.</a:t>
            </a:r>
          </a:p>
          <a:p>
            <a:pPr algn="ctr">
              <a:lnSpc>
                <a:spcPts val="3826"/>
              </a:lnSpc>
              <a:spcBef>
                <a:spcPct val="0"/>
              </a:spcBef>
            </a:pPr>
            <a:endParaRPr lang="en-US" sz="2733" b="1">
              <a:solidFill>
                <a:srgbClr val="8564FB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0608" y="9434863"/>
            <a:ext cx="11520985" cy="1281162"/>
            <a:chOff x="0" y="0"/>
            <a:chExt cx="3034334" cy="337425"/>
          </a:xfrm>
        </p:grpSpPr>
        <p:sp>
          <p:nvSpPr>
            <p:cNvPr id="3" name="Freeform 3"/>
            <p:cNvSpPr/>
            <p:nvPr/>
          </p:nvSpPr>
          <p:spPr>
            <a:xfrm>
              <a:off x="10228" y="0"/>
              <a:ext cx="3013877" cy="337425"/>
            </a:xfrm>
            <a:custGeom>
              <a:avLst/>
              <a:gdLst/>
              <a:ahLst/>
              <a:cxnLst/>
              <a:rect l="l" t="t" r="r" b="b"/>
              <a:pathLst>
                <a:path w="3013877" h="337425">
                  <a:moveTo>
                    <a:pt x="216491" y="0"/>
                  </a:moveTo>
                  <a:lnTo>
                    <a:pt x="3000586" y="0"/>
                  </a:lnTo>
                  <a:cubicBezTo>
                    <a:pt x="3005378" y="0"/>
                    <a:pt x="3009800" y="2580"/>
                    <a:pt x="3012157" y="6752"/>
                  </a:cubicBezTo>
                  <a:cubicBezTo>
                    <a:pt x="3014515" y="10924"/>
                    <a:pt x="3014445" y="16043"/>
                    <a:pt x="3011972" y="20148"/>
                  </a:cubicBezTo>
                  <a:lnTo>
                    <a:pt x="2833039" y="317277"/>
                  </a:lnTo>
                  <a:cubicBezTo>
                    <a:pt x="2825510" y="329780"/>
                    <a:pt x="2811981" y="337425"/>
                    <a:pt x="2797386" y="337425"/>
                  </a:cubicBezTo>
                  <a:lnTo>
                    <a:pt x="13291" y="337425"/>
                  </a:lnTo>
                  <a:cubicBezTo>
                    <a:pt x="8499" y="337425"/>
                    <a:pt x="4078" y="334846"/>
                    <a:pt x="1720" y="330673"/>
                  </a:cubicBezTo>
                  <a:cubicBezTo>
                    <a:pt x="-638" y="326501"/>
                    <a:pt x="-567" y="321383"/>
                    <a:pt x="1905" y="317277"/>
                  </a:cubicBezTo>
                  <a:lnTo>
                    <a:pt x="180839" y="20148"/>
                  </a:lnTo>
                  <a:cubicBezTo>
                    <a:pt x="188368" y="7645"/>
                    <a:pt x="201896" y="0"/>
                    <a:pt x="21649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2831134" cy="366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83467" y="8579949"/>
            <a:ext cx="4590041" cy="3944567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13194" y="0"/>
              <a:ext cx="786412" cy="698500"/>
            </a:xfrm>
            <a:custGeom>
              <a:avLst/>
              <a:gdLst/>
              <a:ahLst/>
              <a:cxnLst/>
              <a:rect l="l" t="t" r="r" b="b"/>
              <a:pathLst>
                <a:path w="786412" h="698500">
                  <a:moveTo>
                    <a:pt x="775008" y="391528"/>
                  </a:moveTo>
                  <a:lnTo>
                    <a:pt x="621004" y="656222"/>
                  </a:lnTo>
                  <a:cubicBezTo>
                    <a:pt x="605775" y="682397"/>
                    <a:pt x="577776" y="698500"/>
                    <a:pt x="547492" y="698500"/>
                  </a:cubicBezTo>
                  <a:lnTo>
                    <a:pt x="238920" y="698500"/>
                  </a:lnTo>
                  <a:cubicBezTo>
                    <a:pt x="208636" y="698500"/>
                    <a:pt x="180637" y="682397"/>
                    <a:pt x="165408" y="656222"/>
                  </a:cubicBezTo>
                  <a:lnTo>
                    <a:pt x="11404" y="391528"/>
                  </a:lnTo>
                  <a:cubicBezTo>
                    <a:pt x="-3801" y="365394"/>
                    <a:pt x="-3801" y="333106"/>
                    <a:pt x="11404" y="306972"/>
                  </a:cubicBezTo>
                  <a:lnTo>
                    <a:pt x="165408" y="42278"/>
                  </a:lnTo>
                  <a:cubicBezTo>
                    <a:pt x="180637" y="16103"/>
                    <a:pt x="208636" y="0"/>
                    <a:pt x="238920" y="0"/>
                  </a:cubicBezTo>
                  <a:lnTo>
                    <a:pt x="547492" y="0"/>
                  </a:lnTo>
                  <a:cubicBezTo>
                    <a:pt x="577776" y="0"/>
                    <a:pt x="605775" y="16103"/>
                    <a:pt x="621004" y="42278"/>
                  </a:cubicBezTo>
                  <a:lnTo>
                    <a:pt x="775008" y="306972"/>
                  </a:lnTo>
                  <a:cubicBezTo>
                    <a:pt x="790213" y="333106"/>
                    <a:pt x="790213" y="365394"/>
                    <a:pt x="775008" y="391528"/>
                  </a:cubicBezTo>
                  <a:close/>
                </a:path>
              </a:pathLst>
            </a:custGeom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881449" y="1246176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85377" y="9223307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5763" y="2426994"/>
            <a:ext cx="8919425" cy="6306034"/>
          </a:xfrm>
          <a:custGeom>
            <a:avLst/>
            <a:gdLst/>
            <a:ahLst/>
            <a:cxnLst/>
            <a:rect l="l" t="t" r="r" b="b"/>
            <a:pathLst>
              <a:path w="8919425" h="6306034">
                <a:moveTo>
                  <a:pt x="0" y="0"/>
                </a:moveTo>
                <a:lnTo>
                  <a:pt x="8919425" y="0"/>
                </a:lnTo>
                <a:lnTo>
                  <a:pt x="8919425" y="6306034"/>
                </a:lnTo>
                <a:lnTo>
                  <a:pt x="0" y="63060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689586" y="704933"/>
            <a:ext cx="11042097" cy="1228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23"/>
              </a:lnSpc>
            </a:pPr>
            <a:r>
              <a:rPr lang="en-US" sz="8725" b="1" spc="-191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ЖЕКЕ ЖҰМЫС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06700" y="5532386"/>
            <a:ext cx="8249967" cy="232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6"/>
              </a:lnSpc>
              <a:spcBef>
                <a:spcPct val="0"/>
              </a:spcBef>
            </a:pPr>
            <a:r>
              <a:rPr lang="en-US" sz="2640">
                <a:solidFill>
                  <a:srgbClr val="1800AD"/>
                </a:solidFill>
                <a:latin typeface="Lora"/>
                <a:ea typeface="Lora"/>
                <a:cs typeface="Lora"/>
                <a:sym typeface="Lora"/>
              </a:rPr>
              <a:t>Дескриптор</a:t>
            </a:r>
          </a:p>
          <a:p>
            <a:pPr algn="ctr">
              <a:lnSpc>
                <a:spcPts val="3696"/>
              </a:lnSpc>
              <a:spcBef>
                <a:spcPct val="0"/>
              </a:spcBef>
            </a:pPr>
            <a:r>
              <a:rPr lang="en-US" sz="2640" b="1">
                <a:solidFill>
                  <a:srgbClr val="1800AD"/>
                </a:solidFill>
                <a:latin typeface="Lora Bold"/>
                <a:ea typeface="Lora Bold"/>
                <a:cs typeface="Lora Bold"/>
                <a:sym typeface="Lora Bold"/>
              </a:rPr>
              <a:t>- Шығарманың жанрын нақты дәлелдейді -1б.</a:t>
            </a:r>
          </a:p>
          <a:p>
            <a:pPr algn="ctr">
              <a:lnSpc>
                <a:spcPts val="3696"/>
              </a:lnSpc>
              <a:spcBef>
                <a:spcPct val="0"/>
              </a:spcBef>
            </a:pPr>
            <a:r>
              <a:rPr lang="en-US" sz="2640" b="1">
                <a:solidFill>
                  <a:srgbClr val="1800AD"/>
                </a:solidFill>
                <a:latin typeface="Lora Bold"/>
                <a:ea typeface="Lora Bold"/>
                <a:cs typeface="Lora Bold"/>
                <a:sym typeface="Lora Bold"/>
              </a:rPr>
              <a:t>- Шығарманың фабуласын құрастырады-1б.</a:t>
            </a:r>
          </a:p>
          <a:p>
            <a:pPr algn="ctr">
              <a:lnSpc>
                <a:spcPts val="3696"/>
              </a:lnSpc>
              <a:spcBef>
                <a:spcPct val="0"/>
              </a:spcBef>
            </a:pPr>
            <a:r>
              <a:rPr lang="en-US" sz="2640" b="1">
                <a:solidFill>
                  <a:srgbClr val="1800AD"/>
                </a:solidFill>
                <a:latin typeface="Lora Bold"/>
                <a:ea typeface="Lora Bold"/>
                <a:cs typeface="Lora Bold"/>
                <a:sym typeface="Lora Bold"/>
              </a:rPr>
              <a:t>Барлығы:  2 балл</a:t>
            </a:r>
          </a:p>
          <a:p>
            <a:pPr algn="ctr">
              <a:lnSpc>
                <a:spcPts val="3696"/>
              </a:lnSpc>
              <a:spcBef>
                <a:spcPct val="0"/>
              </a:spcBef>
            </a:pPr>
            <a:r>
              <a:rPr lang="en-US" sz="2640">
                <a:solidFill>
                  <a:srgbClr val="1800AD"/>
                </a:solidFill>
                <a:latin typeface="Lora"/>
                <a:ea typeface="Lora"/>
                <a:cs typeface="Lora"/>
                <a:sym typeface="Lora"/>
              </a:rPr>
              <a:t>ҚБ: «Ақ боз ат» әдісі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85188" y="2684300"/>
            <a:ext cx="8692990" cy="1845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1"/>
              </a:lnSpc>
              <a:spcBef>
                <a:spcPct val="0"/>
              </a:spcBef>
            </a:pPr>
            <a:r>
              <a:rPr lang="en-US" sz="3486" b="1" i="1">
                <a:solidFill>
                  <a:srgbClr val="8564FB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«Үш жақты күнделік» әдісі арқылы шығарманың жанры мен фабуласын анықтау, дәлелдеу (6.1.1.1)</a:t>
            </a:r>
          </a:p>
        </p:txBody>
      </p:sp>
      <p:grpSp>
        <p:nvGrpSpPr>
          <p:cNvPr id="14" name="Group 14"/>
          <p:cNvGrpSpPr/>
          <p:nvPr/>
        </p:nvGrpSpPr>
        <p:grpSpPr>
          <a:xfrm rot="-1513864">
            <a:off x="9418622" y="8399652"/>
            <a:ext cx="11520985" cy="3774696"/>
            <a:chOff x="0" y="0"/>
            <a:chExt cx="3034334" cy="994159"/>
          </a:xfrm>
        </p:grpSpPr>
        <p:sp>
          <p:nvSpPr>
            <p:cNvPr id="15" name="Freeform 15"/>
            <p:cNvSpPr/>
            <p:nvPr/>
          </p:nvSpPr>
          <p:spPr>
            <a:xfrm>
              <a:off x="4321" y="0"/>
              <a:ext cx="3025692" cy="994159"/>
            </a:xfrm>
            <a:custGeom>
              <a:avLst/>
              <a:gdLst/>
              <a:ahLst/>
              <a:cxnLst/>
              <a:rect l="l" t="t" r="r" b="b"/>
              <a:pathLst>
                <a:path w="3025692" h="994159">
                  <a:moveTo>
                    <a:pt x="222398" y="0"/>
                  </a:moveTo>
                  <a:lnTo>
                    <a:pt x="3006493" y="0"/>
                  </a:lnTo>
                  <a:cubicBezTo>
                    <a:pt x="3012259" y="0"/>
                    <a:pt x="3017720" y="2591"/>
                    <a:pt x="3021366" y="7058"/>
                  </a:cubicBezTo>
                  <a:cubicBezTo>
                    <a:pt x="3025012" y="11525"/>
                    <a:pt x="3026457" y="17394"/>
                    <a:pt x="3025303" y="23043"/>
                  </a:cubicBezTo>
                  <a:lnTo>
                    <a:pt x="2831522" y="971115"/>
                  </a:lnTo>
                  <a:cubicBezTo>
                    <a:pt x="2828781" y="984527"/>
                    <a:pt x="2816982" y="994159"/>
                    <a:pt x="2803293" y="994159"/>
                  </a:cubicBezTo>
                  <a:lnTo>
                    <a:pt x="19198" y="994159"/>
                  </a:lnTo>
                  <a:cubicBezTo>
                    <a:pt x="13433" y="994159"/>
                    <a:pt x="7972" y="991567"/>
                    <a:pt x="4326" y="987100"/>
                  </a:cubicBezTo>
                  <a:cubicBezTo>
                    <a:pt x="680" y="982634"/>
                    <a:pt x="-766" y="976765"/>
                    <a:pt x="389" y="971115"/>
                  </a:cubicBezTo>
                  <a:lnTo>
                    <a:pt x="194169" y="23043"/>
                  </a:lnTo>
                  <a:cubicBezTo>
                    <a:pt x="196910" y="9631"/>
                    <a:pt x="208710" y="0"/>
                    <a:pt x="22239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28575"/>
              <a:ext cx="2831134" cy="10227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62940" y="6095613"/>
            <a:ext cx="7517262" cy="7517262"/>
          </a:xfrm>
          <a:custGeom>
            <a:avLst/>
            <a:gdLst/>
            <a:ahLst/>
            <a:cxnLst/>
            <a:rect l="l" t="t" r="r" b="b"/>
            <a:pathLst>
              <a:path w="7517262" h="7517262">
                <a:moveTo>
                  <a:pt x="0" y="0"/>
                </a:moveTo>
                <a:lnTo>
                  <a:pt x="7517262" y="0"/>
                </a:lnTo>
                <a:lnTo>
                  <a:pt x="7517262" y="7517262"/>
                </a:lnTo>
                <a:lnTo>
                  <a:pt x="0" y="7517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829736" y="6144106"/>
            <a:ext cx="8110386" cy="6969863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7467" y="0"/>
              <a:ext cx="797866" cy="698500"/>
            </a:xfrm>
            <a:custGeom>
              <a:avLst/>
              <a:gdLst/>
              <a:ahLst/>
              <a:cxnLst/>
              <a:rect l="l" t="t" r="r" b="b"/>
              <a:pathLst>
                <a:path w="797866" h="698500">
                  <a:moveTo>
                    <a:pt x="791412" y="373177"/>
                  </a:moveTo>
                  <a:lnTo>
                    <a:pt x="616054" y="674573"/>
                  </a:lnTo>
                  <a:cubicBezTo>
                    <a:pt x="607435" y="689387"/>
                    <a:pt x="591589" y="698500"/>
                    <a:pt x="574451" y="698500"/>
                  </a:cubicBezTo>
                  <a:lnTo>
                    <a:pt x="223415" y="698500"/>
                  </a:lnTo>
                  <a:cubicBezTo>
                    <a:pt x="206277" y="698500"/>
                    <a:pt x="190431" y="689387"/>
                    <a:pt x="181812" y="674573"/>
                  </a:cubicBezTo>
                  <a:lnTo>
                    <a:pt x="6454" y="373177"/>
                  </a:lnTo>
                  <a:cubicBezTo>
                    <a:pt x="-2151" y="358386"/>
                    <a:pt x="-2151" y="340114"/>
                    <a:pt x="6454" y="325323"/>
                  </a:cubicBezTo>
                  <a:lnTo>
                    <a:pt x="181812" y="23927"/>
                  </a:lnTo>
                  <a:cubicBezTo>
                    <a:pt x="190431" y="9113"/>
                    <a:pt x="206277" y="0"/>
                    <a:pt x="223415" y="0"/>
                  </a:cubicBezTo>
                  <a:lnTo>
                    <a:pt x="574451" y="0"/>
                  </a:lnTo>
                  <a:cubicBezTo>
                    <a:pt x="591589" y="0"/>
                    <a:pt x="607435" y="9113"/>
                    <a:pt x="616054" y="23927"/>
                  </a:cubicBezTo>
                  <a:lnTo>
                    <a:pt x="791412" y="325323"/>
                  </a:lnTo>
                  <a:cubicBezTo>
                    <a:pt x="800017" y="340114"/>
                    <a:pt x="800017" y="358386"/>
                    <a:pt x="791412" y="37317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3279071" y="-1070636"/>
            <a:ext cx="8264793" cy="4333987"/>
            <a:chOff x="0" y="0"/>
            <a:chExt cx="1100372" cy="577026"/>
          </a:xfrm>
        </p:grpSpPr>
        <p:sp>
          <p:nvSpPr>
            <p:cNvPr id="7" name="Freeform 7"/>
            <p:cNvSpPr/>
            <p:nvPr/>
          </p:nvSpPr>
          <p:spPr>
            <a:xfrm>
              <a:off x="8606" y="0"/>
              <a:ext cx="1083160" cy="577026"/>
            </a:xfrm>
            <a:custGeom>
              <a:avLst/>
              <a:gdLst/>
              <a:ahLst/>
              <a:cxnLst/>
              <a:rect l="l" t="t" r="r" b="b"/>
              <a:pathLst>
                <a:path w="1083160" h="577026">
                  <a:moveTo>
                    <a:pt x="1076124" y="310723"/>
                  </a:moveTo>
                  <a:lnTo>
                    <a:pt x="904208" y="554816"/>
                  </a:lnTo>
                  <a:cubicBezTo>
                    <a:pt x="894401" y="568741"/>
                    <a:pt x="878433" y="577026"/>
                    <a:pt x="861401" y="577026"/>
                  </a:cubicBezTo>
                  <a:lnTo>
                    <a:pt x="221759" y="577026"/>
                  </a:lnTo>
                  <a:cubicBezTo>
                    <a:pt x="204727" y="577026"/>
                    <a:pt x="188759" y="568741"/>
                    <a:pt x="178952" y="554816"/>
                  </a:cubicBezTo>
                  <a:lnTo>
                    <a:pt x="7036" y="310723"/>
                  </a:lnTo>
                  <a:cubicBezTo>
                    <a:pt x="-2345" y="297402"/>
                    <a:pt x="-2345" y="279624"/>
                    <a:pt x="7036" y="266303"/>
                  </a:cubicBezTo>
                  <a:lnTo>
                    <a:pt x="178952" y="22210"/>
                  </a:lnTo>
                  <a:cubicBezTo>
                    <a:pt x="188759" y="8285"/>
                    <a:pt x="204727" y="0"/>
                    <a:pt x="221759" y="0"/>
                  </a:cubicBezTo>
                  <a:lnTo>
                    <a:pt x="861401" y="0"/>
                  </a:lnTo>
                  <a:cubicBezTo>
                    <a:pt x="878433" y="0"/>
                    <a:pt x="894401" y="8285"/>
                    <a:pt x="904208" y="22210"/>
                  </a:cubicBezTo>
                  <a:lnTo>
                    <a:pt x="1076124" y="266303"/>
                  </a:lnTo>
                  <a:cubicBezTo>
                    <a:pt x="1085505" y="279624"/>
                    <a:pt x="1085505" y="297402"/>
                    <a:pt x="1076124" y="310723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28575"/>
              <a:ext cx="871772" cy="605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-344093" y="-1814710"/>
            <a:ext cx="5996155" cy="2480677"/>
            <a:chOff x="0" y="0"/>
            <a:chExt cx="1688376" cy="698500"/>
          </a:xfrm>
        </p:grpSpPr>
        <p:sp>
          <p:nvSpPr>
            <p:cNvPr id="10" name="Freeform 10"/>
            <p:cNvSpPr/>
            <p:nvPr/>
          </p:nvSpPr>
          <p:spPr>
            <a:xfrm>
              <a:off x="10100" y="0"/>
              <a:ext cx="1668176" cy="698500"/>
            </a:xfrm>
            <a:custGeom>
              <a:avLst/>
              <a:gdLst/>
              <a:ahLst/>
              <a:cxnLst/>
              <a:rect l="l" t="t" r="r" b="b"/>
              <a:pathLst>
                <a:path w="1668176" h="698500">
                  <a:moveTo>
                    <a:pt x="1659446" y="381614"/>
                  </a:moveTo>
                  <a:lnTo>
                    <a:pt x="1493906" y="666136"/>
                  </a:lnTo>
                  <a:cubicBezTo>
                    <a:pt x="1482248" y="686173"/>
                    <a:pt x="1460814" y="698500"/>
                    <a:pt x="1437632" y="698500"/>
                  </a:cubicBezTo>
                  <a:lnTo>
                    <a:pt x="230543" y="698500"/>
                  </a:lnTo>
                  <a:cubicBezTo>
                    <a:pt x="207361" y="698500"/>
                    <a:pt x="185928" y="686173"/>
                    <a:pt x="174270" y="666136"/>
                  </a:cubicBezTo>
                  <a:lnTo>
                    <a:pt x="8730" y="381614"/>
                  </a:lnTo>
                  <a:cubicBezTo>
                    <a:pt x="-2910" y="361608"/>
                    <a:pt x="-2910" y="336892"/>
                    <a:pt x="8730" y="316886"/>
                  </a:cubicBezTo>
                  <a:lnTo>
                    <a:pt x="174270" y="32364"/>
                  </a:lnTo>
                  <a:cubicBezTo>
                    <a:pt x="185928" y="12327"/>
                    <a:pt x="207361" y="0"/>
                    <a:pt x="230543" y="0"/>
                  </a:cubicBezTo>
                  <a:lnTo>
                    <a:pt x="1437632" y="0"/>
                  </a:lnTo>
                  <a:cubicBezTo>
                    <a:pt x="1460814" y="0"/>
                    <a:pt x="1482248" y="12327"/>
                    <a:pt x="1493906" y="32364"/>
                  </a:cubicBezTo>
                  <a:lnTo>
                    <a:pt x="1659446" y="316886"/>
                  </a:lnTo>
                  <a:cubicBezTo>
                    <a:pt x="1671086" y="336892"/>
                    <a:pt x="1671086" y="361608"/>
                    <a:pt x="1659446" y="3816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28575"/>
              <a:ext cx="1459776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96838" y="2151478"/>
            <a:ext cx="9413218" cy="5745239"/>
            <a:chOff x="0" y="0"/>
            <a:chExt cx="1144449" cy="698500"/>
          </a:xfrm>
        </p:grpSpPr>
        <p:sp>
          <p:nvSpPr>
            <p:cNvPr id="13" name="Freeform 13"/>
            <p:cNvSpPr/>
            <p:nvPr/>
          </p:nvSpPr>
          <p:spPr>
            <a:xfrm>
              <a:off x="6434" y="0"/>
              <a:ext cx="1131582" cy="698500"/>
            </a:xfrm>
            <a:custGeom>
              <a:avLst/>
              <a:gdLst/>
              <a:ahLst/>
              <a:cxnLst/>
              <a:rect l="l" t="t" r="r" b="b"/>
              <a:pathLst>
                <a:path w="1131582" h="698500">
                  <a:moveTo>
                    <a:pt x="1126021" y="369866"/>
                  </a:moveTo>
                  <a:lnTo>
                    <a:pt x="946810" y="677884"/>
                  </a:lnTo>
                  <a:cubicBezTo>
                    <a:pt x="939384" y="690648"/>
                    <a:pt x="925731" y="698500"/>
                    <a:pt x="910964" y="698500"/>
                  </a:cubicBezTo>
                  <a:lnTo>
                    <a:pt x="220617" y="698500"/>
                  </a:lnTo>
                  <a:cubicBezTo>
                    <a:pt x="205850" y="698500"/>
                    <a:pt x="192198" y="690648"/>
                    <a:pt x="184771" y="677884"/>
                  </a:cubicBezTo>
                  <a:lnTo>
                    <a:pt x="5561" y="369866"/>
                  </a:lnTo>
                  <a:cubicBezTo>
                    <a:pt x="-1854" y="357122"/>
                    <a:pt x="-1854" y="341378"/>
                    <a:pt x="5561" y="328634"/>
                  </a:cubicBezTo>
                  <a:lnTo>
                    <a:pt x="184771" y="20616"/>
                  </a:lnTo>
                  <a:cubicBezTo>
                    <a:pt x="192198" y="7852"/>
                    <a:pt x="205850" y="0"/>
                    <a:pt x="220617" y="0"/>
                  </a:cubicBezTo>
                  <a:lnTo>
                    <a:pt x="910964" y="0"/>
                  </a:lnTo>
                  <a:cubicBezTo>
                    <a:pt x="925731" y="0"/>
                    <a:pt x="939384" y="7852"/>
                    <a:pt x="946810" y="20616"/>
                  </a:cubicBezTo>
                  <a:lnTo>
                    <a:pt x="1126021" y="328634"/>
                  </a:lnTo>
                  <a:cubicBezTo>
                    <a:pt x="1133435" y="341378"/>
                    <a:pt x="1133435" y="357122"/>
                    <a:pt x="1126021" y="36986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28575"/>
              <a:ext cx="915849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44457" y="2400912"/>
            <a:ext cx="6058479" cy="5246370"/>
            <a:chOff x="0" y="0"/>
            <a:chExt cx="4282440" cy="3708400"/>
          </a:xfrm>
        </p:grpSpPr>
        <p:sp>
          <p:nvSpPr>
            <p:cNvPr id="16" name="Freeform 16"/>
            <p:cNvSpPr/>
            <p:nvPr/>
          </p:nvSpPr>
          <p:spPr>
            <a:xfrm>
              <a:off x="59537" y="0"/>
              <a:ext cx="4163365" cy="3708400"/>
            </a:xfrm>
            <a:custGeom>
              <a:avLst/>
              <a:gdLst/>
              <a:ahLst/>
              <a:cxnLst/>
              <a:rect l="l" t="t" r="r" b="b"/>
              <a:pathLst>
                <a:path w="4163365" h="3708400">
                  <a:moveTo>
                    <a:pt x="2930112" y="0"/>
                  </a:moveTo>
                  <a:lnTo>
                    <a:pt x="1233254" y="0"/>
                  </a:lnTo>
                  <a:cubicBezTo>
                    <a:pt x="1095767" y="0"/>
                    <a:pt x="968723" y="73346"/>
                    <a:pt x="899976" y="192410"/>
                  </a:cubicBezTo>
                  <a:lnTo>
                    <a:pt x="51560" y="1661790"/>
                  </a:lnTo>
                  <a:cubicBezTo>
                    <a:pt x="-17186" y="1780852"/>
                    <a:pt x="-17186" y="1927548"/>
                    <a:pt x="51560" y="2046610"/>
                  </a:cubicBezTo>
                  <a:lnTo>
                    <a:pt x="899976" y="3515990"/>
                  </a:lnTo>
                  <a:cubicBezTo>
                    <a:pt x="968723" y="3635054"/>
                    <a:pt x="1095767" y="3708400"/>
                    <a:pt x="1233254" y="3708400"/>
                  </a:cubicBezTo>
                  <a:lnTo>
                    <a:pt x="2930112" y="3708400"/>
                  </a:lnTo>
                  <a:cubicBezTo>
                    <a:pt x="3067599" y="3708400"/>
                    <a:pt x="3194643" y="3635054"/>
                    <a:pt x="3263390" y="3515990"/>
                  </a:cubicBezTo>
                  <a:lnTo>
                    <a:pt x="4111806" y="2046610"/>
                  </a:lnTo>
                  <a:cubicBezTo>
                    <a:pt x="4180552" y="1927548"/>
                    <a:pt x="4180552" y="1780852"/>
                    <a:pt x="4111806" y="1661790"/>
                  </a:cubicBezTo>
                  <a:lnTo>
                    <a:pt x="3263390" y="192410"/>
                  </a:lnTo>
                  <a:cubicBezTo>
                    <a:pt x="3194643" y="73346"/>
                    <a:pt x="3067599" y="0"/>
                    <a:pt x="2930112" y="0"/>
                  </a:cubicBezTo>
                  <a:close/>
                </a:path>
              </a:pathLst>
            </a:custGeom>
            <a:blipFill>
              <a:blip r:embed="rId4"/>
              <a:stretch>
                <a:fillRect t="-2345" b="-2345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-1230789" y="2881005"/>
            <a:ext cx="4750490" cy="4082453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12748" y="0"/>
              <a:ext cx="787303" cy="698500"/>
            </a:xfrm>
            <a:custGeom>
              <a:avLst/>
              <a:gdLst/>
              <a:ahLst/>
              <a:cxnLst/>
              <a:rect l="l" t="t" r="r" b="b"/>
              <a:pathLst>
                <a:path w="787303" h="698500">
                  <a:moveTo>
                    <a:pt x="776284" y="390100"/>
                  </a:moveTo>
                  <a:lnTo>
                    <a:pt x="620620" y="657650"/>
                  </a:lnTo>
                  <a:cubicBezTo>
                    <a:pt x="605905" y="682941"/>
                    <a:pt x="578851" y="698500"/>
                    <a:pt x="549590" y="698500"/>
                  </a:cubicBezTo>
                  <a:lnTo>
                    <a:pt x="237714" y="698500"/>
                  </a:lnTo>
                  <a:cubicBezTo>
                    <a:pt x="208453" y="698500"/>
                    <a:pt x="181399" y="682941"/>
                    <a:pt x="166684" y="657650"/>
                  </a:cubicBezTo>
                  <a:lnTo>
                    <a:pt x="11020" y="390100"/>
                  </a:lnTo>
                  <a:cubicBezTo>
                    <a:pt x="-3673" y="364848"/>
                    <a:pt x="-3673" y="333652"/>
                    <a:pt x="11020" y="308400"/>
                  </a:cubicBezTo>
                  <a:lnTo>
                    <a:pt x="166684" y="40850"/>
                  </a:lnTo>
                  <a:cubicBezTo>
                    <a:pt x="181399" y="15559"/>
                    <a:pt x="208453" y="0"/>
                    <a:pt x="237714" y="0"/>
                  </a:cubicBezTo>
                  <a:lnTo>
                    <a:pt x="549590" y="0"/>
                  </a:lnTo>
                  <a:cubicBezTo>
                    <a:pt x="578851" y="0"/>
                    <a:pt x="605905" y="15559"/>
                    <a:pt x="620620" y="40850"/>
                  </a:cubicBezTo>
                  <a:lnTo>
                    <a:pt x="776284" y="308400"/>
                  </a:lnTo>
                  <a:cubicBezTo>
                    <a:pt x="790977" y="333652"/>
                    <a:pt x="790977" y="364848"/>
                    <a:pt x="776284" y="39010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968090" y="3092862"/>
            <a:ext cx="4225092" cy="3658739"/>
            <a:chOff x="0" y="0"/>
            <a:chExt cx="4282440" cy="3708400"/>
          </a:xfrm>
        </p:grpSpPr>
        <p:sp>
          <p:nvSpPr>
            <p:cNvPr id="21" name="Freeform 21"/>
            <p:cNvSpPr/>
            <p:nvPr/>
          </p:nvSpPr>
          <p:spPr>
            <a:xfrm>
              <a:off x="85372" y="0"/>
              <a:ext cx="4111695" cy="3708400"/>
            </a:xfrm>
            <a:custGeom>
              <a:avLst/>
              <a:gdLst/>
              <a:ahLst/>
              <a:cxnLst/>
              <a:rect l="l" t="t" r="r" b="b"/>
              <a:pathLst>
                <a:path w="4111695" h="3708400">
                  <a:moveTo>
                    <a:pt x="2807867" y="0"/>
                  </a:moveTo>
                  <a:lnTo>
                    <a:pt x="1303829" y="0"/>
                  </a:lnTo>
                  <a:cubicBezTo>
                    <a:pt x="1106683" y="0"/>
                    <a:pt x="924512" y="105173"/>
                    <a:pt x="825933" y="275903"/>
                  </a:cubicBezTo>
                  <a:lnTo>
                    <a:pt x="73933" y="1578297"/>
                  </a:lnTo>
                  <a:cubicBezTo>
                    <a:pt x="-24644" y="1749025"/>
                    <a:pt x="-24644" y="1959375"/>
                    <a:pt x="73933" y="2130103"/>
                  </a:cubicBezTo>
                  <a:lnTo>
                    <a:pt x="825933" y="3432497"/>
                  </a:lnTo>
                  <a:cubicBezTo>
                    <a:pt x="924512" y="3603227"/>
                    <a:pt x="1106683" y="3708400"/>
                    <a:pt x="1303829" y="3708400"/>
                  </a:cubicBezTo>
                  <a:lnTo>
                    <a:pt x="2807867" y="3708400"/>
                  </a:lnTo>
                  <a:cubicBezTo>
                    <a:pt x="3005013" y="3708400"/>
                    <a:pt x="3187184" y="3603227"/>
                    <a:pt x="3285764" y="3432497"/>
                  </a:cubicBezTo>
                  <a:lnTo>
                    <a:pt x="4037763" y="2130103"/>
                  </a:lnTo>
                  <a:cubicBezTo>
                    <a:pt x="4136340" y="1959375"/>
                    <a:pt x="4136340" y="1749025"/>
                    <a:pt x="4037763" y="1578297"/>
                  </a:cubicBezTo>
                  <a:lnTo>
                    <a:pt x="3285763" y="275903"/>
                  </a:lnTo>
                  <a:cubicBezTo>
                    <a:pt x="3187184" y="105173"/>
                    <a:pt x="3005013" y="0"/>
                    <a:pt x="2807867" y="0"/>
                  </a:cubicBezTo>
                  <a:close/>
                </a:path>
              </a:pathLst>
            </a:custGeom>
            <a:blipFill>
              <a:blip r:embed="rId5"/>
              <a:stretch>
                <a:fillRect l="-20324" r="-20324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22" name="Group 22"/>
          <p:cNvGrpSpPr/>
          <p:nvPr/>
        </p:nvGrpSpPr>
        <p:grpSpPr>
          <a:xfrm rot="-10800000">
            <a:off x="-505264" y="9854244"/>
            <a:ext cx="5996155" cy="2480677"/>
            <a:chOff x="0" y="0"/>
            <a:chExt cx="1688376" cy="698500"/>
          </a:xfrm>
        </p:grpSpPr>
        <p:sp>
          <p:nvSpPr>
            <p:cNvPr id="23" name="Freeform 23"/>
            <p:cNvSpPr/>
            <p:nvPr/>
          </p:nvSpPr>
          <p:spPr>
            <a:xfrm>
              <a:off x="10100" y="0"/>
              <a:ext cx="1668176" cy="698500"/>
            </a:xfrm>
            <a:custGeom>
              <a:avLst/>
              <a:gdLst/>
              <a:ahLst/>
              <a:cxnLst/>
              <a:rect l="l" t="t" r="r" b="b"/>
              <a:pathLst>
                <a:path w="1668176" h="698500">
                  <a:moveTo>
                    <a:pt x="1659446" y="381614"/>
                  </a:moveTo>
                  <a:lnTo>
                    <a:pt x="1493906" y="666136"/>
                  </a:lnTo>
                  <a:cubicBezTo>
                    <a:pt x="1482248" y="686173"/>
                    <a:pt x="1460814" y="698500"/>
                    <a:pt x="1437632" y="698500"/>
                  </a:cubicBezTo>
                  <a:lnTo>
                    <a:pt x="230543" y="698500"/>
                  </a:lnTo>
                  <a:cubicBezTo>
                    <a:pt x="207361" y="698500"/>
                    <a:pt x="185928" y="686173"/>
                    <a:pt x="174270" y="666136"/>
                  </a:cubicBezTo>
                  <a:lnTo>
                    <a:pt x="8730" y="381614"/>
                  </a:lnTo>
                  <a:cubicBezTo>
                    <a:pt x="-2910" y="361608"/>
                    <a:pt x="-2910" y="336892"/>
                    <a:pt x="8730" y="316886"/>
                  </a:cubicBezTo>
                  <a:lnTo>
                    <a:pt x="174270" y="32364"/>
                  </a:lnTo>
                  <a:cubicBezTo>
                    <a:pt x="185928" y="12327"/>
                    <a:pt x="207361" y="0"/>
                    <a:pt x="230543" y="0"/>
                  </a:cubicBezTo>
                  <a:lnTo>
                    <a:pt x="1437632" y="0"/>
                  </a:lnTo>
                  <a:cubicBezTo>
                    <a:pt x="1460814" y="0"/>
                    <a:pt x="1482248" y="12327"/>
                    <a:pt x="1493906" y="32364"/>
                  </a:cubicBezTo>
                  <a:lnTo>
                    <a:pt x="1659446" y="316886"/>
                  </a:lnTo>
                  <a:cubicBezTo>
                    <a:pt x="1671086" y="336892"/>
                    <a:pt x="1671086" y="361608"/>
                    <a:pt x="1659446" y="3816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28575"/>
              <a:ext cx="1459776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-10800000">
            <a:off x="-2578825" y="7483118"/>
            <a:ext cx="5157650" cy="1996613"/>
            <a:chOff x="0" y="0"/>
            <a:chExt cx="1804365" cy="698500"/>
          </a:xfrm>
        </p:grpSpPr>
        <p:sp>
          <p:nvSpPr>
            <p:cNvPr id="26" name="Freeform 26"/>
            <p:cNvSpPr/>
            <p:nvPr/>
          </p:nvSpPr>
          <p:spPr>
            <a:xfrm>
              <a:off x="11742" y="0"/>
              <a:ext cx="1780881" cy="698500"/>
            </a:xfrm>
            <a:custGeom>
              <a:avLst/>
              <a:gdLst/>
              <a:ahLst/>
              <a:cxnLst/>
              <a:rect l="l" t="t" r="r" b="b"/>
              <a:pathLst>
                <a:path w="1780881" h="698500">
                  <a:moveTo>
                    <a:pt x="1770732" y="386876"/>
                  </a:moveTo>
                  <a:lnTo>
                    <a:pt x="1611315" y="660874"/>
                  </a:lnTo>
                  <a:cubicBezTo>
                    <a:pt x="1597761" y="684169"/>
                    <a:pt x="1572843" y="698500"/>
                    <a:pt x="1545893" y="698500"/>
                  </a:cubicBezTo>
                  <a:lnTo>
                    <a:pt x="234989" y="698500"/>
                  </a:lnTo>
                  <a:cubicBezTo>
                    <a:pt x="208038" y="698500"/>
                    <a:pt x="183120" y="684169"/>
                    <a:pt x="169567" y="660874"/>
                  </a:cubicBezTo>
                  <a:lnTo>
                    <a:pt x="10149" y="386876"/>
                  </a:lnTo>
                  <a:cubicBezTo>
                    <a:pt x="-3383" y="363617"/>
                    <a:pt x="-3383" y="334883"/>
                    <a:pt x="10149" y="311624"/>
                  </a:cubicBezTo>
                  <a:lnTo>
                    <a:pt x="169567" y="37626"/>
                  </a:lnTo>
                  <a:cubicBezTo>
                    <a:pt x="183120" y="14331"/>
                    <a:pt x="208038" y="0"/>
                    <a:pt x="234989" y="0"/>
                  </a:cubicBezTo>
                  <a:lnTo>
                    <a:pt x="1545893" y="0"/>
                  </a:lnTo>
                  <a:cubicBezTo>
                    <a:pt x="1572843" y="0"/>
                    <a:pt x="1597761" y="14331"/>
                    <a:pt x="1611315" y="37626"/>
                  </a:cubicBezTo>
                  <a:lnTo>
                    <a:pt x="1770732" y="311624"/>
                  </a:lnTo>
                  <a:cubicBezTo>
                    <a:pt x="1784264" y="334883"/>
                    <a:pt x="1784264" y="363617"/>
                    <a:pt x="1770732" y="38687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-28575"/>
              <a:ext cx="1575765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581539" y="584060"/>
            <a:ext cx="1034800" cy="889281"/>
            <a:chOff x="0" y="0"/>
            <a:chExt cx="812800" cy="698500"/>
          </a:xfrm>
        </p:grpSpPr>
        <p:sp>
          <p:nvSpPr>
            <p:cNvPr id="29" name="Freeform 29"/>
            <p:cNvSpPr/>
            <p:nvPr/>
          </p:nvSpPr>
          <p:spPr>
            <a:xfrm>
              <a:off x="24217" y="0"/>
              <a:ext cx="764366" cy="698500"/>
            </a:xfrm>
            <a:custGeom>
              <a:avLst/>
              <a:gdLst/>
              <a:ahLst/>
              <a:cxnLst/>
              <a:rect l="l" t="t" r="r" b="b"/>
              <a:pathLst>
                <a:path w="764366" h="698500">
                  <a:moveTo>
                    <a:pt x="743434" y="426850"/>
                  </a:moveTo>
                  <a:lnTo>
                    <a:pt x="630532" y="620900"/>
                  </a:lnTo>
                  <a:cubicBezTo>
                    <a:pt x="602579" y="668944"/>
                    <a:pt x="551188" y="698500"/>
                    <a:pt x="495604" y="698500"/>
                  </a:cubicBezTo>
                  <a:lnTo>
                    <a:pt x="268762" y="698500"/>
                  </a:lnTo>
                  <a:cubicBezTo>
                    <a:pt x="213178" y="698500"/>
                    <a:pt x="161787" y="668944"/>
                    <a:pt x="133834" y="620900"/>
                  </a:cubicBezTo>
                  <a:lnTo>
                    <a:pt x="20932" y="426850"/>
                  </a:lnTo>
                  <a:cubicBezTo>
                    <a:pt x="-6977" y="378881"/>
                    <a:pt x="-6977" y="319619"/>
                    <a:pt x="20932" y="271650"/>
                  </a:cubicBezTo>
                  <a:lnTo>
                    <a:pt x="133834" y="77600"/>
                  </a:lnTo>
                  <a:cubicBezTo>
                    <a:pt x="161787" y="29556"/>
                    <a:pt x="213178" y="0"/>
                    <a:pt x="268762" y="0"/>
                  </a:cubicBezTo>
                  <a:lnTo>
                    <a:pt x="495604" y="0"/>
                  </a:lnTo>
                  <a:cubicBezTo>
                    <a:pt x="551188" y="0"/>
                    <a:pt x="602579" y="29556"/>
                    <a:pt x="630532" y="77600"/>
                  </a:cubicBezTo>
                  <a:lnTo>
                    <a:pt x="743434" y="271650"/>
                  </a:lnTo>
                  <a:cubicBezTo>
                    <a:pt x="771343" y="319619"/>
                    <a:pt x="771343" y="378881"/>
                    <a:pt x="743434" y="42685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7937883" y="3156822"/>
            <a:ext cx="9829829" cy="6697423"/>
          </a:xfrm>
          <a:custGeom>
            <a:avLst/>
            <a:gdLst/>
            <a:ahLst/>
            <a:cxnLst/>
            <a:rect l="l" t="t" r="r" b="b"/>
            <a:pathLst>
              <a:path w="9829829" h="6697423">
                <a:moveTo>
                  <a:pt x="0" y="0"/>
                </a:moveTo>
                <a:lnTo>
                  <a:pt x="9829829" y="0"/>
                </a:lnTo>
                <a:lnTo>
                  <a:pt x="9829829" y="6697422"/>
                </a:lnTo>
                <a:lnTo>
                  <a:pt x="0" y="6697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739"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8458171" y="581544"/>
            <a:ext cx="8789253" cy="980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584"/>
              </a:lnSpc>
            </a:pPr>
            <a:r>
              <a:rPr lang="en-US" sz="7022" b="1" spc="-154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ЖҰПТЫҚ ЖҰМЫС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476307" y="1632285"/>
            <a:ext cx="7782993" cy="124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6"/>
              </a:lnSpc>
              <a:spcBef>
                <a:spcPct val="0"/>
              </a:spcBef>
            </a:pPr>
            <a:r>
              <a:rPr lang="en-US" sz="3619" b="1">
                <a:solidFill>
                  <a:srgbClr val="8564FB"/>
                </a:solidFill>
                <a:latin typeface="Lora Bold"/>
                <a:ea typeface="Lora Bold"/>
                <a:cs typeface="Lora Bold"/>
                <a:sym typeface="Lora Bold"/>
              </a:rPr>
              <a:t>Эпизодтың шығармадағы рөлін талдау. (6.2.1.1)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458171" y="7778322"/>
            <a:ext cx="8702206" cy="207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7"/>
              </a:lnSpc>
              <a:spcBef>
                <a:spcPct val="0"/>
              </a:spcBef>
            </a:pPr>
            <a:r>
              <a:rPr lang="en-US" sz="2383">
                <a:solidFill>
                  <a:srgbClr val="1800AD"/>
                </a:solidFill>
                <a:latin typeface="Lora"/>
                <a:ea typeface="Lora"/>
                <a:cs typeface="Lora"/>
                <a:sym typeface="Lora"/>
              </a:rPr>
              <a:t>Дескриптор</a:t>
            </a:r>
          </a:p>
          <a:p>
            <a:pPr algn="ctr">
              <a:lnSpc>
                <a:spcPts val="3337"/>
              </a:lnSpc>
              <a:spcBef>
                <a:spcPct val="0"/>
              </a:spcBef>
            </a:pPr>
            <a:r>
              <a:rPr lang="en-US" sz="2383">
                <a:solidFill>
                  <a:srgbClr val="1800AD"/>
                </a:solidFill>
                <a:latin typeface="Lora"/>
                <a:ea typeface="Lora"/>
                <a:cs typeface="Lora"/>
                <a:sym typeface="Lora"/>
              </a:rPr>
              <a:t>-</a:t>
            </a:r>
            <a:r>
              <a:rPr lang="en-US" sz="2383" b="1">
                <a:solidFill>
                  <a:srgbClr val="1800AD"/>
                </a:solidFill>
                <a:latin typeface="Lora Bold"/>
                <a:ea typeface="Lora Bold"/>
                <a:cs typeface="Lora Bold"/>
                <a:sym typeface="Lora Bold"/>
              </a:rPr>
              <a:t> Ең маңызды деп есептейтін бір эпизодты жазады -1б.</a:t>
            </a:r>
          </a:p>
          <a:p>
            <a:pPr algn="ctr">
              <a:lnSpc>
                <a:spcPts val="3337"/>
              </a:lnSpc>
              <a:spcBef>
                <a:spcPct val="0"/>
              </a:spcBef>
            </a:pPr>
            <a:r>
              <a:rPr lang="en-US" sz="2383" b="1">
                <a:solidFill>
                  <a:srgbClr val="1800AD"/>
                </a:solidFill>
                <a:latin typeface="Lora Bold"/>
                <a:ea typeface="Lora Bold"/>
                <a:cs typeface="Lora Bold"/>
                <a:sym typeface="Lora Bold"/>
              </a:rPr>
              <a:t>- Мәтіннен дәлелдер келтіре отырып негіздейді-1б.</a:t>
            </a:r>
          </a:p>
          <a:p>
            <a:pPr algn="ctr">
              <a:lnSpc>
                <a:spcPts val="3337"/>
              </a:lnSpc>
              <a:spcBef>
                <a:spcPct val="0"/>
              </a:spcBef>
            </a:pPr>
            <a:r>
              <a:rPr lang="en-US" sz="2383">
                <a:solidFill>
                  <a:srgbClr val="1800AD"/>
                </a:solidFill>
                <a:latin typeface="Lora"/>
                <a:ea typeface="Lora"/>
                <a:cs typeface="Lora"/>
                <a:sym typeface="Lora"/>
              </a:rPr>
              <a:t>Барлығы: 2 балл</a:t>
            </a:r>
          </a:p>
          <a:p>
            <a:pPr algn="ctr">
              <a:lnSpc>
                <a:spcPts val="3337"/>
              </a:lnSpc>
              <a:spcBef>
                <a:spcPct val="0"/>
              </a:spcBef>
            </a:pPr>
            <a:r>
              <a:rPr lang="en-US" sz="2383">
                <a:solidFill>
                  <a:srgbClr val="1800AD"/>
                </a:solidFill>
                <a:latin typeface="Lora"/>
                <a:ea typeface="Lora"/>
                <a:cs typeface="Lora"/>
                <a:sym typeface="Lora"/>
              </a:rPr>
              <a:t>ҚБ: «Ақ боз ат» әдісі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582</Words>
  <Application>Microsoft Office PowerPoint</Application>
  <PresentationFormat>Произвольный</PresentationFormat>
  <Paragraphs>80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Lora Bold Italics</vt:lpstr>
      <vt:lpstr>Lora</vt:lpstr>
      <vt:lpstr>Lora Bold</vt:lpstr>
      <vt:lpstr>Lora Italics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Purple Gradient Business Communication Presentation, копия, копия, копия, копия, копия</dc:title>
  <cp:lastModifiedBy>Tattigul</cp:lastModifiedBy>
  <cp:revision>3</cp:revision>
  <dcterms:created xsi:type="dcterms:W3CDTF">2006-08-16T00:00:00Z</dcterms:created>
  <dcterms:modified xsi:type="dcterms:W3CDTF">2026-02-08T13:38:31Z</dcterms:modified>
  <dc:identifier>DAHAvAwL1jI</dc:identifier>
</cp:coreProperties>
</file>